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448" r:id="rId1"/>
  </p:sldMasterIdLst>
  <p:notesMasterIdLst>
    <p:notesMasterId r:id="rId28"/>
  </p:notesMasterIdLst>
  <p:sldIdLst>
    <p:sldId id="277" r:id="rId2"/>
    <p:sldId id="284" r:id="rId3"/>
    <p:sldId id="403" r:id="rId4"/>
    <p:sldId id="281" r:id="rId5"/>
    <p:sldId id="395" r:id="rId6"/>
    <p:sldId id="400" r:id="rId7"/>
    <p:sldId id="397" r:id="rId8"/>
    <p:sldId id="311" r:id="rId9"/>
    <p:sldId id="303" r:id="rId10"/>
    <p:sldId id="396" r:id="rId11"/>
    <p:sldId id="282" r:id="rId12"/>
    <p:sldId id="398" r:id="rId13"/>
    <p:sldId id="404" r:id="rId14"/>
    <p:sldId id="283" r:id="rId15"/>
    <p:sldId id="392" r:id="rId16"/>
    <p:sldId id="276" r:id="rId17"/>
    <p:sldId id="379" r:id="rId18"/>
    <p:sldId id="377" r:id="rId19"/>
    <p:sldId id="390" r:id="rId20"/>
    <p:sldId id="382" r:id="rId21"/>
    <p:sldId id="383" r:id="rId22"/>
    <p:sldId id="402" r:id="rId23"/>
    <p:sldId id="407" r:id="rId24"/>
    <p:sldId id="406" r:id="rId25"/>
    <p:sldId id="389" r:id="rId26"/>
    <p:sldId id="394" r:id="rId27"/>
  </p:sldIdLst>
  <p:sldSz cx="12188825" cy="6858000"/>
  <p:notesSz cx="6858000" cy="9144000"/>
  <p:custDataLst>
    <p:tags r:id="rId29"/>
  </p:custDataLst>
  <p:defaultTextStyle>
    <a:defPPr>
      <a:defRPr lang="en-US"/>
    </a:defPPr>
    <a:lvl1pPr marL="0" algn="l" defTabSz="457161" rtl="0" eaLnBrk="1" latinLnBrk="0" hangingPunct="1">
      <a:defRPr sz="1800" kern="1200">
        <a:solidFill>
          <a:schemeClr val="tx1"/>
        </a:solidFill>
        <a:latin typeface="+mn-lt"/>
        <a:ea typeface="+mn-ea"/>
        <a:cs typeface="+mn-cs"/>
      </a:defRPr>
    </a:lvl1pPr>
    <a:lvl2pPr marL="457161" algn="l" defTabSz="457161" rtl="0" eaLnBrk="1" latinLnBrk="0" hangingPunct="1">
      <a:defRPr sz="1800" kern="1200">
        <a:solidFill>
          <a:schemeClr val="tx1"/>
        </a:solidFill>
        <a:latin typeface="+mn-lt"/>
        <a:ea typeface="+mn-ea"/>
        <a:cs typeface="+mn-cs"/>
      </a:defRPr>
    </a:lvl2pPr>
    <a:lvl3pPr marL="914323" algn="l" defTabSz="457161" rtl="0" eaLnBrk="1" latinLnBrk="0" hangingPunct="1">
      <a:defRPr sz="1800" kern="1200">
        <a:solidFill>
          <a:schemeClr val="tx1"/>
        </a:solidFill>
        <a:latin typeface="+mn-lt"/>
        <a:ea typeface="+mn-ea"/>
        <a:cs typeface="+mn-cs"/>
      </a:defRPr>
    </a:lvl3pPr>
    <a:lvl4pPr marL="1371485" algn="l" defTabSz="457161" rtl="0" eaLnBrk="1" latinLnBrk="0" hangingPunct="1">
      <a:defRPr sz="1800" kern="1200">
        <a:solidFill>
          <a:schemeClr val="tx1"/>
        </a:solidFill>
        <a:latin typeface="+mn-lt"/>
        <a:ea typeface="+mn-ea"/>
        <a:cs typeface="+mn-cs"/>
      </a:defRPr>
    </a:lvl4pPr>
    <a:lvl5pPr marL="1828648" algn="l" defTabSz="457161" rtl="0" eaLnBrk="1" latinLnBrk="0" hangingPunct="1">
      <a:defRPr sz="1800" kern="1200">
        <a:solidFill>
          <a:schemeClr val="tx1"/>
        </a:solidFill>
        <a:latin typeface="+mn-lt"/>
        <a:ea typeface="+mn-ea"/>
        <a:cs typeface="+mn-cs"/>
      </a:defRPr>
    </a:lvl5pPr>
    <a:lvl6pPr marL="2285809" algn="l" defTabSz="457161" rtl="0" eaLnBrk="1" latinLnBrk="0" hangingPunct="1">
      <a:defRPr sz="1800" kern="1200">
        <a:solidFill>
          <a:schemeClr val="tx1"/>
        </a:solidFill>
        <a:latin typeface="+mn-lt"/>
        <a:ea typeface="+mn-ea"/>
        <a:cs typeface="+mn-cs"/>
      </a:defRPr>
    </a:lvl6pPr>
    <a:lvl7pPr marL="2742971" algn="l" defTabSz="457161" rtl="0" eaLnBrk="1" latinLnBrk="0" hangingPunct="1">
      <a:defRPr sz="1800" kern="1200">
        <a:solidFill>
          <a:schemeClr val="tx1"/>
        </a:solidFill>
        <a:latin typeface="+mn-lt"/>
        <a:ea typeface="+mn-ea"/>
        <a:cs typeface="+mn-cs"/>
      </a:defRPr>
    </a:lvl7pPr>
    <a:lvl8pPr marL="3200133" algn="l" defTabSz="457161" rtl="0" eaLnBrk="1" latinLnBrk="0" hangingPunct="1">
      <a:defRPr sz="1800" kern="1200">
        <a:solidFill>
          <a:schemeClr val="tx1"/>
        </a:solidFill>
        <a:latin typeface="+mn-lt"/>
        <a:ea typeface="+mn-ea"/>
        <a:cs typeface="+mn-cs"/>
      </a:defRPr>
    </a:lvl8pPr>
    <a:lvl9pPr marL="3657296" algn="l" defTabSz="45716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37" userDrawn="1">
          <p15:clr>
            <a:srgbClr val="A4A3A4"/>
          </p15:clr>
        </p15:guide>
        <p15:guide id="3" pos="7285" userDrawn="1">
          <p15:clr>
            <a:srgbClr val="A4A3A4"/>
          </p15:clr>
        </p15:guide>
        <p15:guide id="4" orient="horz" pos="4020" userDrawn="1">
          <p15:clr>
            <a:srgbClr val="A4A3A4"/>
          </p15:clr>
        </p15:guide>
        <p15:guide id="5" orient="horz" pos="300" userDrawn="1">
          <p15:clr>
            <a:srgbClr val="A4A3A4"/>
          </p15:clr>
        </p15:guide>
        <p15:guide id="6" pos="3840" userDrawn="1">
          <p15:clr>
            <a:srgbClr val="A4A3A4"/>
          </p15:clr>
        </p15:guide>
        <p15:guide id="7" pos="42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2D2"/>
    <a:srgbClr val="83B1D4"/>
    <a:srgbClr val="0000FF"/>
    <a:srgbClr val="E3E4EC"/>
    <a:srgbClr val="C1C8D3"/>
    <a:srgbClr val="E4E5ED"/>
    <a:srgbClr val="E8E8E8"/>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3" autoAdjust="0"/>
    <p:restoredTop sz="96196" autoAdjust="0"/>
  </p:normalViewPr>
  <p:slideViewPr>
    <p:cSldViewPr snapToGrid="0">
      <p:cViewPr varScale="1">
        <p:scale>
          <a:sx n="127" d="100"/>
          <a:sy n="127" d="100"/>
        </p:scale>
        <p:origin x="1016" y="176"/>
      </p:cViewPr>
      <p:guideLst>
        <p:guide pos="437"/>
        <p:guide pos="7285"/>
        <p:guide orient="horz" pos="4020"/>
        <p:guide orient="horz" pos="300"/>
        <p:guide pos="3840"/>
        <p:guide pos="4202"/>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cherus Grotesque"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cherus Grotesque" pitchFamily="2" charset="0"/>
              </a:defRPr>
            </a:lvl1pPr>
          </a:lstStyle>
          <a:p>
            <a:fld id="{7AB488F7-1FAC-40D2-BB7E-BA3CE28D8950}" type="datetimeFigureOut">
              <a:rPr lang="en-US" smtClean="0"/>
              <a:pPr/>
              <a:t>12/11/25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cherus Grotesque"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cherus Grotesque" pitchFamily="2" charset="0"/>
              </a:defRPr>
            </a:lvl1pPr>
          </a:lstStyle>
          <a:p>
            <a:fld id="{CA2D21D1-52E2-420B-B491-CFF6D7BB79FB}" type="slidenum">
              <a:rPr lang="en-US" smtClean="0"/>
              <a:pPr/>
              <a:t>‹nr.›</a:t>
            </a:fld>
            <a:endParaRPr lang="en-US" dirty="0"/>
          </a:p>
        </p:txBody>
      </p:sp>
    </p:spTree>
    <p:extLst>
      <p:ext uri="{BB962C8B-B14F-4D97-AF65-F5344CB8AC3E}">
        <p14:creationId xmlns:p14="http://schemas.microsoft.com/office/powerpoint/2010/main" val="2239478695"/>
      </p:ext>
    </p:extLst>
  </p:cSld>
  <p:clrMap bg1="lt1" tx1="dk1" bg2="lt2" tx2="dk2" accent1="accent1" accent2="accent2" accent3="accent3" accent4="accent4" accent5="accent5" accent6="accent6" hlink="hlink" folHlink="folHlink"/>
  <p:notesStyle>
    <a:lvl1pPr marL="0" algn="l" defTabSz="1218885" rtl="0" eaLnBrk="1" latinLnBrk="0" hangingPunct="1">
      <a:defRPr sz="1600" b="0" i="0" kern="1200">
        <a:solidFill>
          <a:schemeClr val="tx1"/>
        </a:solidFill>
        <a:latin typeface="Acherus Grotesque" pitchFamily="2" charset="0"/>
        <a:ea typeface="+mn-ea"/>
        <a:cs typeface="+mn-cs"/>
      </a:defRPr>
    </a:lvl1pPr>
    <a:lvl2pPr marL="609443" algn="l" defTabSz="1218885" rtl="0" eaLnBrk="1" latinLnBrk="0" hangingPunct="1">
      <a:defRPr sz="1600" b="0" i="0" kern="1200">
        <a:solidFill>
          <a:schemeClr val="tx1"/>
        </a:solidFill>
        <a:latin typeface="Acherus Grotesque" pitchFamily="2" charset="0"/>
        <a:ea typeface="+mn-ea"/>
        <a:cs typeface="+mn-cs"/>
      </a:defRPr>
    </a:lvl2pPr>
    <a:lvl3pPr marL="1218885" algn="l" defTabSz="1218885" rtl="0" eaLnBrk="1" latinLnBrk="0" hangingPunct="1">
      <a:defRPr sz="1600" b="0" i="0" kern="1200">
        <a:solidFill>
          <a:schemeClr val="tx1"/>
        </a:solidFill>
        <a:latin typeface="Acherus Grotesque" pitchFamily="2" charset="0"/>
        <a:ea typeface="+mn-ea"/>
        <a:cs typeface="+mn-cs"/>
      </a:defRPr>
    </a:lvl3pPr>
    <a:lvl4pPr marL="1828328" algn="l" defTabSz="1218885" rtl="0" eaLnBrk="1" latinLnBrk="0" hangingPunct="1">
      <a:defRPr sz="1600" b="0" i="0" kern="1200">
        <a:solidFill>
          <a:schemeClr val="tx1"/>
        </a:solidFill>
        <a:latin typeface="Acherus Grotesque" pitchFamily="2" charset="0"/>
        <a:ea typeface="+mn-ea"/>
        <a:cs typeface="+mn-cs"/>
      </a:defRPr>
    </a:lvl4pPr>
    <a:lvl5pPr marL="2437771" algn="l" defTabSz="1218885" rtl="0" eaLnBrk="1" latinLnBrk="0" hangingPunct="1">
      <a:defRPr sz="1600" b="0" i="0" kern="1200">
        <a:solidFill>
          <a:schemeClr val="tx1"/>
        </a:solidFill>
        <a:latin typeface="Acherus Grotesque" pitchFamily="2" charset="0"/>
        <a:ea typeface="+mn-ea"/>
        <a:cs typeface="+mn-cs"/>
      </a:defRPr>
    </a:lvl5pPr>
    <a:lvl6pPr marL="3047213" algn="l" defTabSz="1218885" rtl="0" eaLnBrk="1" latinLnBrk="0" hangingPunct="1">
      <a:defRPr sz="1600" kern="1200">
        <a:solidFill>
          <a:schemeClr val="tx1"/>
        </a:solidFill>
        <a:latin typeface="+mn-lt"/>
        <a:ea typeface="+mn-ea"/>
        <a:cs typeface="+mn-cs"/>
      </a:defRPr>
    </a:lvl6pPr>
    <a:lvl7pPr marL="3656656" algn="l" defTabSz="1218885" rtl="0" eaLnBrk="1" latinLnBrk="0" hangingPunct="1">
      <a:defRPr sz="1600" kern="1200">
        <a:solidFill>
          <a:schemeClr val="tx1"/>
        </a:solidFill>
        <a:latin typeface="+mn-lt"/>
        <a:ea typeface="+mn-ea"/>
        <a:cs typeface="+mn-cs"/>
      </a:defRPr>
    </a:lvl7pPr>
    <a:lvl8pPr marL="4266097" algn="l" defTabSz="1218885" rtl="0" eaLnBrk="1" latinLnBrk="0" hangingPunct="1">
      <a:defRPr sz="1600" kern="1200">
        <a:solidFill>
          <a:schemeClr val="tx1"/>
        </a:solidFill>
        <a:latin typeface="+mn-lt"/>
        <a:ea typeface="+mn-ea"/>
        <a:cs typeface="+mn-cs"/>
      </a:defRPr>
    </a:lvl8pPr>
    <a:lvl9pPr marL="4875541" algn="l" defTabSz="12188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https://images.unsplash.com/photo-1462396240927-52058a6a84ec?ixlib=rb-1.2.1&amp;ixid=eyJhcHBfaWQiOjEyMDd9&amp;auto=format&amp;fit=crop&amp;w=966&amp;q=80</a:t>
            </a:r>
          </a:p>
        </p:txBody>
      </p:sp>
      <p:sp>
        <p:nvSpPr>
          <p:cNvPr id="4" name="Slide Number Placeholder 3"/>
          <p:cNvSpPr>
            <a:spLocks noGrp="1"/>
          </p:cNvSpPr>
          <p:nvPr>
            <p:ph type="sldNum" sz="quarter" idx="10"/>
          </p:nvPr>
        </p:nvSpPr>
        <p:spPr/>
        <p:txBody>
          <a:bodyPr/>
          <a:lstStyle/>
          <a:p>
            <a:fld id="{CA2D21D1-52E2-420B-B491-CFF6D7BB79FB}" type="slidenum">
              <a:rPr lang="en-US" smtClean="0"/>
              <a:pPr/>
              <a:t>1</a:t>
            </a:fld>
            <a:endParaRPr lang="en-US"/>
          </a:p>
        </p:txBody>
      </p:sp>
    </p:spTree>
    <p:extLst>
      <p:ext uri="{BB962C8B-B14F-4D97-AF65-F5344CB8AC3E}">
        <p14:creationId xmlns:p14="http://schemas.microsoft.com/office/powerpoint/2010/main" val="903515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14</a:t>
            </a:fld>
            <a:endParaRPr lang="en-US"/>
          </a:p>
        </p:txBody>
      </p:sp>
    </p:spTree>
    <p:extLst>
      <p:ext uri="{BB962C8B-B14F-4D97-AF65-F5344CB8AC3E}">
        <p14:creationId xmlns:p14="http://schemas.microsoft.com/office/powerpoint/2010/main" val="3711984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16</a:t>
            </a:fld>
            <a:endParaRPr lang="en-US"/>
          </a:p>
        </p:txBody>
      </p:sp>
    </p:spTree>
    <p:extLst>
      <p:ext uri="{BB962C8B-B14F-4D97-AF65-F5344CB8AC3E}">
        <p14:creationId xmlns:p14="http://schemas.microsoft.com/office/powerpoint/2010/main" val="2942607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39775"/>
            <a:ext cx="6565900"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17</a:t>
            </a:fld>
            <a:endParaRPr lang="en-US"/>
          </a:p>
        </p:txBody>
      </p:sp>
    </p:spTree>
    <p:extLst>
      <p:ext uri="{BB962C8B-B14F-4D97-AF65-F5344CB8AC3E}">
        <p14:creationId xmlns:p14="http://schemas.microsoft.com/office/powerpoint/2010/main" val="256810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39775"/>
            <a:ext cx="6565900"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18</a:t>
            </a:fld>
            <a:endParaRPr lang="en-US"/>
          </a:p>
        </p:txBody>
      </p:sp>
    </p:spTree>
    <p:extLst>
      <p:ext uri="{BB962C8B-B14F-4D97-AF65-F5344CB8AC3E}">
        <p14:creationId xmlns:p14="http://schemas.microsoft.com/office/powerpoint/2010/main" val="651160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39775"/>
            <a:ext cx="6565900"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19</a:t>
            </a:fld>
            <a:endParaRPr lang="en-US"/>
          </a:p>
        </p:txBody>
      </p:sp>
    </p:spTree>
    <p:extLst>
      <p:ext uri="{BB962C8B-B14F-4D97-AF65-F5344CB8AC3E}">
        <p14:creationId xmlns:p14="http://schemas.microsoft.com/office/powerpoint/2010/main" val="4193314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39775"/>
            <a:ext cx="6565900"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20</a:t>
            </a:fld>
            <a:endParaRPr lang="en-US"/>
          </a:p>
        </p:txBody>
      </p:sp>
    </p:spTree>
    <p:extLst>
      <p:ext uri="{BB962C8B-B14F-4D97-AF65-F5344CB8AC3E}">
        <p14:creationId xmlns:p14="http://schemas.microsoft.com/office/powerpoint/2010/main" val="3314672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39775"/>
            <a:ext cx="6565900"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21</a:t>
            </a:fld>
            <a:endParaRPr lang="en-US"/>
          </a:p>
        </p:txBody>
      </p:sp>
    </p:spTree>
    <p:extLst>
      <p:ext uri="{BB962C8B-B14F-4D97-AF65-F5344CB8AC3E}">
        <p14:creationId xmlns:p14="http://schemas.microsoft.com/office/powerpoint/2010/main" val="2046361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39775"/>
            <a:ext cx="6565900"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22</a:t>
            </a:fld>
            <a:endParaRPr lang="en-US"/>
          </a:p>
        </p:txBody>
      </p:sp>
    </p:spTree>
    <p:extLst>
      <p:ext uri="{BB962C8B-B14F-4D97-AF65-F5344CB8AC3E}">
        <p14:creationId xmlns:p14="http://schemas.microsoft.com/office/powerpoint/2010/main" val="1652793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39775"/>
            <a:ext cx="6565900"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23</a:t>
            </a:fld>
            <a:endParaRPr lang="en-US"/>
          </a:p>
        </p:txBody>
      </p:sp>
    </p:spTree>
    <p:extLst>
      <p:ext uri="{BB962C8B-B14F-4D97-AF65-F5344CB8AC3E}">
        <p14:creationId xmlns:p14="http://schemas.microsoft.com/office/powerpoint/2010/main" val="3201283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39775"/>
            <a:ext cx="6565900"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24</a:t>
            </a:fld>
            <a:endParaRPr lang="en-US"/>
          </a:p>
        </p:txBody>
      </p:sp>
    </p:spTree>
    <p:extLst>
      <p:ext uri="{BB962C8B-B14F-4D97-AF65-F5344CB8AC3E}">
        <p14:creationId xmlns:p14="http://schemas.microsoft.com/office/powerpoint/2010/main" val="257593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https://images.unsplash.com/photo-1545394424-28a1061feac8?ixlib=rb-1.2.1&amp;ixid=eyJhcHBfaWQiOjEyMDd9&amp;auto=format&amp;fit=crop&amp;w=634&amp;q=80</a:t>
            </a:r>
          </a:p>
          <a:p>
            <a:r>
              <a:rPr lang="en-US"/>
              <a:t>https://images.unsplash.com/photo-1543132220-4bf3de6e10ae?ixlib=rb-1.2.1&amp;ixid=eyJhcHBfaWQiOjEyMDd9&amp;auto=format&amp;fit=crop&amp;w=634&amp;q=80</a:t>
            </a:r>
          </a:p>
        </p:txBody>
      </p:sp>
      <p:sp>
        <p:nvSpPr>
          <p:cNvPr id="4" name="Slide Number Placeholder 3"/>
          <p:cNvSpPr>
            <a:spLocks noGrp="1"/>
          </p:cNvSpPr>
          <p:nvPr>
            <p:ph type="sldNum" sz="quarter" idx="10"/>
          </p:nvPr>
        </p:nvSpPr>
        <p:spPr/>
        <p:txBody>
          <a:bodyPr/>
          <a:lstStyle/>
          <a:p>
            <a:fld id="{CA2D21D1-52E2-420B-B491-CFF6D7BB79FB}" type="slidenum">
              <a:rPr lang="en-US" smtClean="0"/>
              <a:pPr/>
              <a:t>2</a:t>
            </a:fld>
            <a:endParaRPr lang="en-US"/>
          </a:p>
        </p:txBody>
      </p:sp>
    </p:spTree>
    <p:extLst>
      <p:ext uri="{BB962C8B-B14F-4D97-AF65-F5344CB8AC3E}">
        <p14:creationId xmlns:p14="http://schemas.microsoft.com/office/powerpoint/2010/main" val="1440019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39775"/>
            <a:ext cx="6565900"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25</a:t>
            </a:fld>
            <a:endParaRPr lang="en-US"/>
          </a:p>
        </p:txBody>
      </p:sp>
    </p:spTree>
    <p:extLst>
      <p:ext uri="{BB962C8B-B14F-4D97-AF65-F5344CB8AC3E}">
        <p14:creationId xmlns:p14="http://schemas.microsoft.com/office/powerpoint/2010/main" val="3633747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8" y="739775"/>
            <a:ext cx="6565900" cy="36957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26</a:t>
            </a:fld>
            <a:endParaRPr lang="en-US"/>
          </a:p>
        </p:txBody>
      </p:sp>
    </p:spTree>
    <p:extLst>
      <p:ext uri="{BB962C8B-B14F-4D97-AF65-F5344CB8AC3E}">
        <p14:creationId xmlns:p14="http://schemas.microsoft.com/office/powerpoint/2010/main" val="2838745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a:t>https://unsplash.com/photos/uocSnWMhnAs</a:t>
            </a:r>
            <a:br>
              <a:rPr lang="en-IN"/>
            </a:br>
            <a:r>
              <a:rPr lang="en-IN"/>
              <a:t>https://unsplash.com/photos/gREquCUXQLI</a:t>
            </a:r>
            <a:br>
              <a:rPr lang="en-IN"/>
            </a:br>
            <a:r>
              <a:rPr lang="en-IN"/>
              <a:t>https://unsplash.com/photos/Hd9CYKjfpCs</a:t>
            </a:r>
          </a:p>
        </p:txBody>
      </p:sp>
      <p:sp>
        <p:nvSpPr>
          <p:cNvPr id="4" name="Slide Number Placeholder 3"/>
          <p:cNvSpPr>
            <a:spLocks noGrp="1"/>
          </p:cNvSpPr>
          <p:nvPr>
            <p:ph type="sldNum" sz="quarter" idx="5"/>
          </p:nvPr>
        </p:nvSpPr>
        <p:spPr/>
        <p:txBody>
          <a:bodyPr/>
          <a:lstStyle/>
          <a:p>
            <a:fld id="{CA2D21D1-52E2-420B-B491-CFF6D7BB79FB}" type="slidenum">
              <a:rPr lang="en-US" smtClean="0"/>
              <a:pPr/>
              <a:t>7</a:t>
            </a:fld>
            <a:endParaRPr lang="en-US"/>
          </a:p>
        </p:txBody>
      </p:sp>
    </p:spTree>
    <p:extLst>
      <p:ext uri="{BB962C8B-B14F-4D97-AF65-F5344CB8AC3E}">
        <p14:creationId xmlns:p14="http://schemas.microsoft.com/office/powerpoint/2010/main" val="1520534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a:t>https://unsplash.com/photos/uocSnWMhnAs</a:t>
            </a:r>
            <a:br>
              <a:rPr lang="en-IN"/>
            </a:br>
            <a:r>
              <a:rPr lang="en-IN"/>
              <a:t>https://unsplash.com/photos/gREquCUXQLI</a:t>
            </a:r>
            <a:br>
              <a:rPr lang="en-IN"/>
            </a:br>
            <a:r>
              <a:rPr lang="en-IN"/>
              <a:t>https://unsplash.com/photos/Hd9CYKjfpCs</a:t>
            </a:r>
          </a:p>
        </p:txBody>
      </p:sp>
      <p:sp>
        <p:nvSpPr>
          <p:cNvPr id="4" name="Slide Number Placeholder 3"/>
          <p:cNvSpPr>
            <a:spLocks noGrp="1"/>
          </p:cNvSpPr>
          <p:nvPr>
            <p:ph type="sldNum" sz="quarter" idx="5"/>
          </p:nvPr>
        </p:nvSpPr>
        <p:spPr/>
        <p:txBody>
          <a:bodyPr/>
          <a:lstStyle/>
          <a:p>
            <a:fld id="{CA2D21D1-52E2-420B-B491-CFF6D7BB79FB}" type="slidenum">
              <a:rPr lang="en-US" smtClean="0"/>
              <a:pPr/>
              <a:t>8</a:t>
            </a:fld>
            <a:endParaRPr lang="en-US"/>
          </a:p>
        </p:txBody>
      </p:sp>
    </p:spTree>
    <p:extLst>
      <p:ext uri="{BB962C8B-B14F-4D97-AF65-F5344CB8AC3E}">
        <p14:creationId xmlns:p14="http://schemas.microsoft.com/office/powerpoint/2010/main" val="2833140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a:t>https://unsplash.com/photos/D_4R9CcYZOk</a:t>
            </a:r>
            <a:br>
              <a:rPr lang="en-IN"/>
            </a:br>
            <a:r>
              <a:rPr lang="en-IN"/>
              <a:t>https://unsplash.com/photos/NKlXce0DpV8</a:t>
            </a:r>
          </a:p>
        </p:txBody>
      </p:sp>
      <p:sp>
        <p:nvSpPr>
          <p:cNvPr id="4" name="Slide Number Placeholder 3"/>
          <p:cNvSpPr>
            <a:spLocks noGrp="1"/>
          </p:cNvSpPr>
          <p:nvPr>
            <p:ph type="sldNum" sz="quarter" idx="5"/>
          </p:nvPr>
        </p:nvSpPr>
        <p:spPr/>
        <p:txBody>
          <a:bodyPr/>
          <a:lstStyle/>
          <a:p>
            <a:fld id="{CA2D21D1-52E2-420B-B491-CFF6D7BB79FB}" type="slidenum">
              <a:rPr lang="en-US" smtClean="0"/>
              <a:pPr/>
              <a:t>9</a:t>
            </a:fld>
            <a:endParaRPr lang="en-US"/>
          </a:p>
        </p:txBody>
      </p:sp>
    </p:spTree>
    <p:extLst>
      <p:ext uri="{BB962C8B-B14F-4D97-AF65-F5344CB8AC3E}">
        <p14:creationId xmlns:p14="http://schemas.microsoft.com/office/powerpoint/2010/main" val="2489629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a:t>https://unsplash.com/photos/D_4R9CcYZOk</a:t>
            </a:r>
            <a:br>
              <a:rPr lang="en-IN"/>
            </a:br>
            <a:r>
              <a:rPr lang="en-IN"/>
              <a:t>https://unsplash.com/photos/NKlXce0DpV8</a:t>
            </a:r>
          </a:p>
        </p:txBody>
      </p:sp>
      <p:sp>
        <p:nvSpPr>
          <p:cNvPr id="4" name="Slide Number Placeholder 3"/>
          <p:cNvSpPr>
            <a:spLocks noGrp="1"/>
          </p:cNvSpPr>
          <p:nvPr>
            <p:ph type="sldNum" sz="quarter" idx="5"/>
          </p:nvPr>
        </p:nvSpPr>
        <p:spPr/>
        <p:txBody>
          <a:bodyPr/>
          <a:lstStyle/>
          <a:p>
            <a:fld id="{CA2D21D1-52E2-420B-B491-CFF6D7BB79FB}" type="slidenum">
              <a:rPr lang="en-US" smtClean="0"/>
              <a:pPr/>
              <a:t>10</a:t>
            </a:fld>
            <a:endParaRPr lang="en-US"/>
          </a:p>
        </p:txBody>
      </p:sp>
    </p:spTree>
    <p:extLst>
      <p:ext uri="{BB962C8B-B14F-4D97-AF65-F5344CB8AC3E}">
        <p14:creationId xmlns:p14="http://schemas.microsoft.com/office/powerpoint/2010/main" val="411865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https://images.unsplash.com/photo-1545394424-28a1061feac8?ixlib=rb-1.2.1&amp;ixid=eyJhcHBfaWQiOjEyMDd9&amp;auto=format&amp;fit=crop&amp;w=634&amp;q=80</a:t>
            </a:r>
          </a:p>
          <a:p>
            <a:r>
              <a:rPr lang="en-US"/>
              <a:t>https://images.unsplash.com/photo-1543132220-4bf3de6e10ae?ixlib=rb-1.2.1&amp;ixid=eyJhcHBfaWQiOjEyMDd9&amp;auto=format&amp;fit=crop&amp;w=634&amp;q=80</a:t>
            </a:r>
          </a:p>
        </p:txBody>
      </p:sp>
      <p:sp>
        <p:nvSpPr>
          <p:cNvPr id="4" name="Slide Number Placeholder 3"/>
          <p:cNvSpPr>
            <a:spLocks noGrp="1"/>
          </p:cNvSpPr>
          <p:nvPr>
            <p:ph type="sldNum" sz="quarter" idx="10"/>
          </p:nvPr>
        </p:nvSpPr>
        <p:spPr/>
        <p:txBody>
          <a:bodyPr/>
          <a:lstStyle/>
          <a:p>
            <a:fld id="{CA2D21D1-52E2-420B-B491-CFF6D7BB79FB}" type="slidenum">
              <a:rPr lang="en-US" smtClean="0"/>
              <a:pPr/>
              <a:t>11</a:t>
            </a:fld>
            <a:endParaRPr lang="en-US"/>
          </a:p>
        </p:txBody>
      </p:sp>
    </p:spTree>
    <p:extLst>
      <p:ext uri="{BB962C8B-B14F-4D97-AF65-F5344CB8AC3E}">
        <p14:creationId xmlns:p14="http://schemas.microsoft.com/office/powerpoint/2010/main" val="1273717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a:t>https://unsplash.com/photos/uocSnWMhnAs</a:t>
            </a:r>
            <a:br>
              <a:rPr lang="en-IN"/>
            </a:br>
            <a:r>
              <a:rPr lang="en-IN"/>
              <a:t>https://unsplash.com/photos/gREquCUXQLI</a:t>
            </a:r>
            <a:br>
              <a:rPr lang="en-IN"/>
            </a:br>
            <a:r>
              <a:rPr lang="en-IN"/>
              <a:t>https://unsplash.com/photos/Hd9CYKjfpCs</a:t>
            </a:r>
          </a:p>
        </p:txBody>
      </p:sp>
      <p:sp>
        <p:nvSpPr>
          <p:cNvPr id="4" name="Slide Number Placeholder 3"/>
          <p:cNvSpPr>
            <a:spLocks noGrp="1"/>
          </p:cNvSpPr>
          <p:nvPr>
            <p:ph type="sldNum" sz="quarter" idx="5"/>
          </p:nvPr>
        </p:nvSpPr>
        <p:spPr/>
        <p:txBody>
          <a:bodyPr/>
          <a:lstStyle/>
          <a:p>
            <a:fld id="{CA2D21D1-52E2-420B-B491-CFF6D7BB79FB}" type="slidenum">
              <a:rPr lang="en-US" smtClean="0"/>
              <a:pPr/>
              <a:t>12</a:t>
            </a:fld>
            <a:endParaRPr lang="en-US"/>
          </a:p>
        </p:txBody>
      </p:sp>
    </p:spTree>
    <p:extLst>
      <p:ext uri="{BB962C8B-B14F-4D97-AF65-F5344CB8AC3E}">
        <p14:creationId xmlns:p14="http://schemas.microsoft.com/office/powerpoint/2010/main" val="1525685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N"/>
              <a:t>https://unsplash.com/photos/D_4R9CcYZOk</a:t>
            </a:r>
            <a:br>
              <a:rPr lang="en-IN"/>
            </a:br>
            <a:r>
              <a:rPr lang="en-IN"/>
              <a:t>https://unsplash.com/photos/NKlXce0DpV8</a:t>
            </a:r>
          </a:p>
        </p:txBody>
      </p:sp>
      <p:sp>
        <p:nvSpPr>
          <p:cNvPr id="4" name="Slide Number Placeholder 3"/>
          <p:cNvSpPr>
            <a:spLocks noGrp="1"/>
          </p:cNvSpPr>
          <p:nvPr>
            <p:ph type="sldNum" sz="quarter" idx="5"/>
          </p:nvPr>
        </p:nvSpPr>
        <p:spPr/>
        <p:txBody>
          <a:bodyPr/>
          <a:lstStyle/>
          <a:p>
            <a:fld id="{CA2D21D1-52E2-420B-B491-CFF6D7BB79FB}" type="slidenum">
              <a:rPr lang="en-US" smtClean="0"/>
              <a:pPr/>
              <a:t>13</a:t>
            </a:fld>
            <a:endParaRPr lang="en-US"/>
          </a:p>
        </p:txBody>
      </p:sp>
    </p:spTree>
    <p:extLst>
      <p:ext uri="{BB962C8B-B14F-4D97-AF65-F5344CB8AC3E}">
        <p14:creationId xmlns:p14="http://schemas.microsoft.com/office/powerpoint/2010/main" val="2290813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3604" y="1122363"/>
            <a:ext cx="9141619" cy="2387600"/>
          </a:xfrm>
        </p:spPr>
        <p:txBody>
          <a:bodyPr anchor="b"/>
          <a:lstStyle>
            <a:lvl1pPr algn="ctr">
              <a:defRPr sz="5999"/>
            </a:lvl1pPr>
          </a:lstStyle>
          <a:p>
            <a:r>
              <a:rPr lang="nl-NL"/>
              <a:t>Klik om stijl te bewerken</a:t>
            </a:r>
            <a:endParaRPr lang="en-US" dirty="0"/>
          </a:p>
        </p:txBody>
      </p:sp>
      <p:sp>
        <p:nvSpPr>
          <p:cNvPr id="3" name="Subtitle 2"/>
          <p:cNvSpPr>
            <a:spLocks noGrp="1"/>
          </p:cNvSpPr>
          <p:nvPr>
            <p:ph type="subTitle" idx="1"/>
          </p:nvPr>
        </p:nvSpPr>
        <p:spPr>
          <a:xfrm>
            <a:off x="1523604" y="3602040"/>
            <a:ext cx="9141619" cy="1655763"/>
          </a:xfrm>
        </p:spPr>
        <p:txBody>
          <a:bodyPr/>
          <a:lstStyle>
            <a:lvl1pPr marL="0" indent="0" algn="ctr">
              <a:buNone/>
              <a:defRPr sz="2399"/>
            </a:lvl1pPr>
            <a:lvl2pPr marL="457031" indent="0" algn="ctr">
              <a:buNone/>
              <a:defRPr sz="1999"/>
            </a:lvl2pPr>
            <a:lvl3pPr marL="914060" indent="0" algn="ctr">
              <a:buNone/>
              <a:defRPr sz="1799"/>
            </a:lvl3pPr>
            <a:lvl4pPr marL="1371091" indent="0" algn="ctr">
              <a:buNone/>
              <a:defRPr sz="1600"/>
            </a:lvl4pPr>
            <a:lvl5pPr marL="1828118" indent="0" algn="ctr">
              <a:buNone/>
              <a:defRPr sz="1600"/>
            </a:lvl5pPr>
            <a:lvl6pPr marL="2285150" indent="0" algn="ctr">
              <a:buNone/>
              <a:defRPr sz="1600"/>
            </a:lvl6pPr>
            <a:lvl7pPr marL="2742178" indent="0" algn="ctr">
              <a:buNone/>
              <a:defRPr sz="1600"/>
            </a:lvl7pPr>
            <a:lvl8pPr marL="3199209" indent="0" algn="ctr">
              <a:buNone/>
              <a:defRPr sz="1600"/>
            </a:lvl8pPr>
            <a:lvl9pPr marL="3656238"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25404F2-BE9A-4460-8815-8F645183555F}" type="datetimeFigureOut">
              <a:rPr lang="en-US" smtClean="0"/>
              <a:pPr/>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349632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25404F2-BE9A-4460-8815-8F645183555F}" type="datetimeFigureOut">
              <a:rPr lang="en-US" smtClean="0"/>
              <a:pPr/>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308296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9" y="365130"/>
            <a:ext cx="2628215" cy="5811839"/>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7984" y="365130"/>
            <a:ext cx="7732286" cy="581183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25404F2-BE9A-4460-8815-8F645183555F}" type="datetimeFigureOut">
              <a:rPr lang="en-US" smtClean="0"/>
              <a:pPr/>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124904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 y="1492244"/>
            <a:ext cx="6958507" cy="3888011"/>
          </a:xfrm>
        </p:spPr>
        <p:txBody>
          <a:bodyPr/>
          <a:lstStyle/>
          <a:p>
            <a:endParaRPr lang="en-US"/>
          </a:p>
        </p:txBody>
      </p:sp>
    </p:spTree>
    <p:extLst>
      <p:ext uri="{BB962C8B-B14F-4D97-AF65-F5344CB8AC3E}">
        <p14:creationId xmlns:p14="http://schemas.microsoft.com/office/powerpoint/2010/main" val="419257078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125862" y="1321719"/>
            <a:ext cx="5040560" cy="2304256"/>
          </a:xfrm>
        </p:spPr>
        <p:txBody>
          <a:bodyPr/>
          <a:lstStyle/>
          <a:p>
            <a:endParaRPr lang="en-US"/>
          </a:p>
        </p:txBody>
      </p:sp>
      <p:sp>
        <p:nvSpPr>
          <p:cNvPr id="8" name="Picture Placeholder 6"/>
          <p:cNvSpPr>
            <a:spLocks noGrp="1"/>
          </p:cNvSpPr>
          <p:nvPr>
            <p:ph type="pic" sz="quarter" idx="11"/>
          </p:nvPr>
        </p:nvSpPr>
        <p:spPr>
          <a:xfrm>
            <a:off x="6454452" y="3738365"/>
            <a:ext cx="5038344" cy="2304288"/>
          </a:xfrm>
        </p:spPr>
        <p:txBody>
          <a:bodyPr/>
          <a:lstStyle/>
          <a:p>
            <a:endParaRPr lang="en-US"/>
          </a:p>
        </p:txBody>
      </p:sp>
    </p:spTree>
    <p:extLst>
      <p:ext uri="{BB962C8B-B14F-4D97-AF65-F5344CB8AC3E}">
        <p14:creationId xmlns:p14="http://schemas.microsoft.com/office/powerpoint/2010/main" val="16258537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8E6916B-FF12-410B-8B9B-06E1C2B35D9C}"/>
              </a:ext>
            </a:extLst>
          </p:cNvPr>
          <p:cNvSpPr>
            <a:spLocks noGrp="1"/>
          </p:cNvSpPr>
          <p:nvPr>
            <p:ph type="pic" sz="quarter" idx="10"/>
          </p:nvPr>
        </p:nvSpPr>
        <p:spPr>
          <a:xfrm>
            <a:off x="609603" y="958854"/>
            <a:ext cx="3454400" cy="5029201"/>
          </a:xfrm>
          <a:solidFill>
            <a:schemeClr val="accent1">
              <a:lumMod val="20000"/>
              <a:lumOff val="80000"/>
            </a:schemeClr>
          </a:solidFill>
          <a:ln>
            <a:noFill/>
          </a:ln>
          <a:effectLst/>
        </p:spPr>
        <p:txBody>
          <a:bodyPr vert="horz" lIns="121899" tIns="60949" rIns="121899" bIns="60949" rtlCol="0" anchor="ctr">
            <a:normAutofit/>
          </a:bodyPr>
          <a:lstStyle>
            <a:lvl1pPr>
              <a:defRPr lang="en-IN" sz="1600" dirty="0"/>
            </a:lvl1pPr>
          </a:lstStyle>
          <a:p>
            <a:pPr marL="0" lvl="0" indent="0" algn="ctr">
              <a:buNone/>
            </a:pPr>
            <a:endParaRPr lang="en-IN"/>
          </a:p>
        </p:txBody>
      </p:sp>
      <p:sp>
        <p:nvSpPr>
          <p:cNvPr id="10" name="Picture Placeholder 7">
            <a:extLst>
              <a:ext uri="{FF2B5EF4-FFF2-40B4-BE49-F238E27FC236}">
                <a16:creationId xmlns:a16="http://schemas.microsoft.com/office/drawing/2014/main" id="{F8729329-3977-4B91-A231-F66CAB362753}"/>
              </a:ext>
            </a:extLst>
          </p:cNvPr>
          <p:cNvSpPr>
            <a:spLocks noGrp="1"/>
          </p:cNvSpPr>
          <p:nvPr>
            <p:ph type="pic" sz="quarter" idx="11"/>
          </p:nvPr>
        </p:nvSpPr>
        <p:spPr>
          <a:xfrm>
            <a:off x="4367215" y="958854"/>
            <a:ext cx="3454400" cy="5029201"/>
          </a:xfrm>
          <a:solidFill>
            <a:schemeClr val="accent1">
              <a:lumMod val="20000"/>
              <a:lumOff val="80000"/>
            </a:schemeClr>
          </a:solidFill>
          <a:ln>
            <a:noFill/>
          </a:ln>
          <a:effectLst/>
        </p:spPr>
        <p:txBody>
          <a:bodyPr vert="horz" lIns="121899" tIns="60949" rIns="121899" bIns="60949" rtlCol="0" anchor="ctr">
            <a:normAutofit/>
          </a:bodyPr>
          <a:lstStyle>
            <a:lvl1pPr>
              <a:defRPr lang="en-IN" sz="1600"/>
            </a:lvl1pPr>
          </a:lstStyle>
          <a:p>
            <a:pPr marL="0" lvl="0" indent="0" algn="ctr">
              <a:buNone/>
            </a:pPr>
            <a:endParaRPr lang="en-IN"/>
          </a:p>
        </p:txBody>
      </p:sp>
      <p:sp>
        <p:nvSpPr>
          <p:cNvPr id="11" name="Picture Placeholder 7">
            <a:extLst>
              <a:ext uri="{FF2B5EF4-FFF2-40B4-BE49-F238E27FC236}">
                <a16:creationId xmlns:a16="http://schemas.microsoft.com/office/drawing/2014/main" id="{23648F1A-A4E2-496D-AEAB-2FED6135B4ED}"/>
              </a:ext>
            </a:extLst>
          </p:cNvPr>
          <p:cNvSpPr>
            <a:spLocks noGrp="1"/>
          </p:cNvSpPr>
          <p:nvPr>
            <p:ph type="pic" sz="quarter" idx="12"/>
          </p:nvPr>
        </p:nvSpPr>
        <p:spPr>
          <a:xfrm>
            <a:off x="8124827" y="958854"/>
            <a:ext cx="3454400" cy="5029201"/>
          </a:xfrm>
          <a:solidFill>
            <a:schemeClr val="accent1">
              <a:lumMod val="20000"/>
              <a:lumOff val="80000"/>
            </a:schemeClr>
          </a:solidFill>
          <a:ln>
            <a:noFill/>
          </a:ln>
          <a:effectLst/>
        </p:spPr>
        <p:txBody>
          <a:bodyPr vert="horz" lIns="121899" tIns="60949" rIns="121899" bIns="60949" rtlCol="0" anchor="ctr">
            <a:normAutofit/>
          </a:bodyPr>
          <a:lstStyle>
            <a:lvl1pPr>
              <a:defRPr lang="en-IN" sz="1600"/>
            </a:lvl1pPr>
          </a:lstStyle>
          <a:p>
            <a:pPr marL="0" lvl="0" indent="0" algn="ctr">
              <a:buNone/>
            </a:pPr>
            <a:endParaRPr lang="en-IN"/>
          </a:p>
        </p:txBody>
      </p:sp>
    </p:spTree>
    <p:extLst>
      <p:ext uri="{BB962C8B-B14F-4D97-AF65-F5344CB8AC3E}">
        <p14:creationId xmlns:p14="http://schemas.microsoft.com/office/powerpoint/2010/main" val="4173490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Only">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8E6916B-FF12-410B-8B9B-06E1C2B35D9C}"/>
              </a:ext>
            </a:extLst>
          </p:cNvPr>
          <p:cNvSpPr>
            <a:spLocks noGrp="1"/>
          </p:cNvSpPr>
          <p:nvPr>
            <p:ph type="pic" sz="quarter" idx="10"/>
          </p:nvPr>
        </p:nvSpPr>
        <p:spPr>
          <a:xfrm>
            <a:off x="609603" y="819154"/>
            <a:ext cx="5308600" cy="3199495"/>
          </a:xfrm>
          <a:solidFill>
            <a:schemeClr val="accent1">
              <a:lumMod val="20000"/>
              <a:lumOff val="80000"/>
            </a:schemeClr>
          </a:solidFill>
          <a:ln>
            <a:noFill/>
          </a:ln>
          <a:effectLst/>
        </p:spPr>
        <p:txBody>
          <a:bodyPr vert="horz" lIns="121899" tIns="60949" rIns="121899" bIns="60949" rtlCol="0" anchor="ctr">
            <a:normAutofit/>
          </a:bodyPr>
          <a:lstStyle>
            <a:lvl1pPr>
              <a:defRPr lang="en-IN" sz="1600" dirty="0"/>
            </a:lvl1pPr>
          </a:lstStyle>
          <a:p>
            <a:pPr marL="0" lvl="0" indent="0" algn="ctr">
              <a:buNone/>
            </a:pPr>
            <a:endParaRPr lang="en-IN"/>
          </a:p>
        </p:txBody>
      </p:sp>
      <p:sp>
        <p:nvSpPr>
          <p:cNvPr id="12" name="Picture Placeholder 7">
            <a:extLst>
              <a:ext uri="{FF2B5EF4-FFF2-40B4-BE49-F238E27FC236}">
                <a16:creationId xmlns:a16="http://schemas.microsoft.com/office/drawing/2014/main" id="{60734825-E318-4973-B626-88137B167E9D}"/>
              </a:ext>
            </a:extLst>
          </p:cNvPr>
          <p:cNvSpPr>
            <a:spLocks noGrp="1"/>
          </p:cNvSpPr>
          <p:nvPr>
            <p:ph type="pic" sz="quarter" idx="11"/>
          </p:nvPr>
        </p:nvSpPr>
        <p:spPr>
          <a:xfrm>
            <a:off x="6270629" y="819154"/>
            <a:ext cx="5308600" cy="3199495"/>
          </a:xfrm>
          <a:solidFill>
            <a:schemeClr val="accent1">
              <a:lumMod val="20000"/>
              <a:lumOff val="80000"/>
            </a:schemeClr>
          </a:solidFill>
          <a:ln>
            <a:noFill/>
          </a:ln>
          <a:effectLst/>
        </p:spPr>
        <p:txBody>
          <a:bodyPr vert="horz" lIns="121899" tIns="60949" rIns="121899" bIns="60949" rtlCol="0" anchor="ctr">
            <a:normAutofit/>
          </a:bodyPr>
          <a:lstStyle>
            <a:lvl1pPr>
              <a:defRPr lang="en-IN" sz="1600" dirty="0"/>
            </a:lvl1pPr>
          </a:lstStyle>
          <a:p>
            <a:pPr marL="0" lvl="0" indent="0" algn="ctr">
              <a:buNone/>
            </a:pPr>
            <a:endParaRPr lang="en-IN"/>
          </a:p>
        </p:txBody>
      </p:sp>
    </p:spTree>
    <p:extLst>
      <p:ext uri="{BB962C8B-B14F-4D97-AF65-F5344CB8AC3E}">
        <p14:creationId xmlns:p14="http://schemas.microsoft.com/office/powerpoint/2010/main" val="303007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12/11/25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414426075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25404F2-BE9A-4460-8815-8F645183555F}" type="datetimeFigureOut">
              <a:rPr lang="en-US" smtClean="0"/>
              <a:pPr/>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414285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632" y="1709745"/>
            <a:ext cx="10512862" cy="2852737"/>
          </a:xfrm>
        </p:spPr>
        <p:txBody>
          <a:bodyPr anchor="b"/>
          <a:lstStyle>
            <a:lvl1pPr>
              <a:defRPr sz="5999"/>
            </a:lvl1pPr>
          </a:lstStyle>
          <a:p>
            <a:r>
              <a:rPr lang="nl-NL"/>
              <a:t>Klik om stijl te bewerken</a:t>
            </a:r>
            <a:endParaRPr lang="en-US" dirty="0"/>
          </a:p>
        </p:txBody>
      </p:sp>
      <p:sp>
        <p:nvSpPr>
          <p:cNvPr id="3" name="Text Placeholder 2"/>
          <p:cNvSpPr>
            <a:spLocks noGrp="1"/>
          </p:cNvSpPr>
          <p:nvPr>
            <p:ph type="body" idx="1"/>
          </p:nvPr>
        </p:nvSpPr>
        <p:spPr>
          <a:xfrm>
            <a:off x="831632" y="4589469"/>
            <a:ext cx="10512862" cy="1500187"/>
          </a:xfrm>
        </p:spPr>
        <p:txBody>
          <a:bodyPr/>
          <a:lstStyle>
            <a:lvl1pPr marL="0" indent="0">
              <a:buNone/>
              <a:defRPr sz="2399">
                <a:solidFill>
                  <a:schemeClr val="tx1">
                    <a:tint val="75000"/>
                  </a:schemeClr>
                </a:solidFill>
              </a:defRPr>
            </a:lvl1pPr>
            <a:lvl2pPr marL="457031" indent="0">
              <a:buNone/>
              <a:defRPr sz="1999">
                <a:solidFill>
                  <a:schemeClr val="tx1">
                    <a:tint val="75000"/>
                  </a:schemeClr>
                </a:solidFill>
              </a:defRPr>
            </a:lvl2pPr>
            <a:lvl3pPr marL="914060" indent="0">
              <a:buNone/>
              <a:defRPr sz="1799">
                <a:solidFill>
                  <a:schemeClr val="tx1">
                    <a:tint val="75000"/>
                  </a:schemeClr>
                </a:solidFill>
              </a:defRPr>
            </a:lvl3pPr>
            <a:lvl4pPr marL="1371091" indent="0">
              <a:buNone/>
              <a:defRPr sz="1600">
                <a:solidFill>
                  <a:schemeClr val="tx1">
                    <a:tint val="75000"/>
                  </a:schemeClr>
                </a:solidFill>
              </a:defRPr>
            </a:lvl4pPr>
            <a:lvl5pPr marL="1828118" indent="0">
              <a:buNone/>
              <a:defRPr sz="1600">
                <a:solidFill>
                  <a:schemeClr val="tx1">
                    <a:tint val="75000"/>
                  </a:schemeClr>
                </a:solidFill>
              </a:defRPr>
            </a:lvl5pPr>
            <a:lvl6pPr marL="2285150" indent="0">
              <a:buNone/>
              <a:defRPr sz="1600">
                <a:solidFill>
                  <a:schemeClr val="tx1">
                    <a:tint val="75000"/>
                  </a:schemeClr>
                </a:solidFill>
              </a:defRPr>
            </a:lvl6pPr>
            <a:lvl7pPr marL="2742178" indent="0">
              <a:buNone/>
              <a:defRPr sz="1600">
                <a:solidFill>
                  <a:schemeClr val="tx1">
                    <a:tint val="75000"/>
                  </a:schemeClr>
                </a:solidFill>
              </a:defRPr>
            </a:lvl7pPr>
            <a:lvl8pPr marL="3199209" indent="0">
              <a:buNone/>
              <a:defRPr sz="1600">
                <a:solidFill>
                  <a:schemeClr val="tx1">
                    <a:tint val="75000"/>
                  </a:schemeClr>
                </a:solidFill>
              </a:defRPr>
            </a:lvl8pPr>
            <a:lvl9pPr marL="3656238"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25404F2-BE9A-4460-8815-8F645183555F}" type="datetimeFigureOut">
              <a:rPr lang="en-US" smtClean="0"/>
              <a:pPr/>
              <a:t>12/11/25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252221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7983" y="1825629"/>
            <a:ext cx="5180251" cy="435133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0594" y="1825629"/>
            <a:ext cx="5180251" cy="435133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25404F2-BE9A-4460-8815-8F645183555F}" type="datetimeFigureOut">
              <a:rPr lang="en-US" smtClean="0"/>
              <a:pPr/>
              <a:t>12/11/25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27049359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570" y="365129"/>
            <a:ext cx="10512862"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572" y="1681163"/>
            <a:ext cx="5156443" cy="823912"/>
          </a:xfrm>
        </p:spPr>
        <p:txBody>
          <a:bodyPr anchor="b"/>
          <a:lstStyle>
            <a:lvl1pPr marL="0" indent="0">
              <a:buNone/>
              <a:defRPr sz="2399" b="1"/>
            </a:lvl1pPr>
            <a:lvl2pPr marL="457031" indent="0">
              <a:buNone/>
              <a:defRPr sz="1999" b="1"/>
            </a:lvl2pPr>
            <a:lvl3pPr marL="914060" indent="0">
              <a:buNone/>
              <a:defRPr sz="1799" b="1"/>
            </a:lvl3pPr>
            <a:lvl4pPr marL="1371091" indent="0">
              <a:buNone/>
              <a:defRPr sz="1600" b="1"/>
            </a:lvl4pPr>
            <a:lvl5pPr marL="1828118" indent="0">
              <a:buNone/>
              <a:defRPr sz="1600" b="1"/>
            </a:lvl5pPr>
            <a:lvl6pPr marL="2285150" indent="0">
              <a:buNone/>
              <a:defRPr sz="1600" b="1"/>
            </a:lvl6pPr>
            <a:lvl7pPr marL="2742178" indent="0">
              <a:buNone/>
              <a:defRPr sz="1600" b="1"/>
            </a:lvl7pPr>
            <a:lvl8pPr marL="3199209" indent="0">
              <a:buNone/>
              <a:defRPr sz="1600" b="1"/>
            </a:lvl8pPr>
            <a:lvl9pPr marL="3656238"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572" y="2505075"/>
            <a:ext cx="5156443"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0595" y="1681163"/>
            <a:ext cx="5181838" cy="823912"/>
          </a:xfrm>
        </p:spPr>
        <p:txBody>
          <a:bodyPr anchor="b"/>
          <a:lstStyle>
            <a:lvl1pPr marL="0" indent="0">
              <a:buNone/>
              <a:defRPr sz="2399" b="1"/>
            </a:lvl1pPr>
            <a:lvl2pPr marL="457031" indent="0">
              <a:buNone/>
              <a:defRPr sz="1999" b="1"/>
            </a:lvl2pPr>
            <a:lvl3pPr marL="914060" indent="0">
              <a:buNone/>
              <a:defRPr sz="1799" b="1"/>
            </a:lvl3pPr>
            <a:lvl4pPr marL="1371091" indent="0">
              <a:buNone/>
              <a:defRPr sz="1600" b="1"/>
            </a:lvl4pPr>
            <a:lvl5pPr marL="1828118" indent="0">
              <a:buNone/>
              <a:defRPr sz="1600" b="1"/>
            </a:lvl5pPr>
            <a:lvl6pPr marL="2285150" indent="0">
              <a:buNone/>
              <a:defRPr sz="1600" b="1"/>
            </a:lvl6pPr>
            <a:lvl7pPr marL="2742178" indent="0">
              <a:buNone/>
              <a:defRPr sz="1600" b="1"/>
            </a:lvl7pPr>
            <a:lvl8pPr marL="3199209" indent="0">
              <a:buNone/>
              <a:defRPr sz="1600" b="1"/>
            </a:lvl8pPr>
            <a:lvl9pPr marL="3656238"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0595" y="2505075"/>
            <a:ext cx="518183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25404F2-BE9A-4460-8815-8F645183555F}" type="datetimeFigureOut">
              <a:rPr lang="en-US" smtClean="0"/>
              <a:pPr/>
              <a:t>12/11/25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415581988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25404F2-BE9A-4460-8815-8F645183555F}" type="datetimeFigureOut">
              <a:rPr lang="en-US" smtClean="0"/>
              <a:pPr/>
              <a:t>12/11/25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1009958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12/11/25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594963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5" cy="1600200"/>
          </a:xfrm>
        </p:spPr>
        <p:txBody>
          <a:bodyPr anchor="b"/>
          <a:lstStyle>
            <a:lvl1pPr>
              <a:defRPr sz="3199"/>
            </a:lvl1pPr>
          </a:lstStyle>
          <a:p>
            <a:r>
              <a:rPr lang="nl-NL"/>
              <a:t>Klik om stijl te bewerken</a:t>
            </a:r>
            <a:endParaRPr lang="en-US" dirty="0"/>
          </a:p>
        </p:txBody>
      </p:sp>
      <p:sp>
        <p:nvSpPr>
          <p:cNvPr id="3" name="Content Placeholder 2"/>
          <p:cNvSpPr>
            <a:spLocks noGrp="1"/>
          </p:cNvSpPr>
          <p:nvPr>
            <p:ph idx="1"/>
          </p:nvPr>
        </p:nvSpPr>
        <p:spPr>
          <a:xfrm>
            <a:off x="5181838" y="987433"/>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572" y="2057402"/>
            <a:ext cx="3931215" cy="3811588"/>
          </a:xfrm>
        </p:spPr>
        <p:txBody>
          <a:bodyPr/>
          <a:lstStyle>
            <a:lvl1pPr marL="0" indent="0">
              <a:buNone/>
              <a:defRPr sz="1600"/>
            </a:lvl1pPr>
            <a:lvl2pPr marL="457031" indent="0">
              <a:buNone/>
              <a:defRPr sz="1400"/>
            </a:lvl2pPr>
            <a:lvl3pPr marL="914060" indent="0">
              <a:buNone/>
              <a:defRPr sz="1200"/>
            </a:lvl3pPr>
            <a:lvl4pPr marL="1371091" indent="0">
              <a:buNone/>
              <a:defRPr sz="1000"/>
            </a:lvl4pPr>
            <a:lvl5pPr marL="1828118" indent="0">
              <a:buNone/>
              <a:defRPr sz="1000"/>
            </a:lvl5pPr>
            <a:lvl6pPr marL="2285150" indent="0">
              <a:buNone/>
              <a:defRPr sz="1000"/>
            </a:lvl6pPr>
            <a:lvl7pPr marL="2742178" indent="0">
              <a:buNone/>
              <a:defRPr sz="1000"/>
            </a:lvl7pPr>
            <a:lvl8pPr marL="3199209" indent="0">
              <a:buNone/>
              <a:defRPr sz="1000"/>
            </a:lvl8pPr>
            <a:lvl9pPr marL="3656238"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25404F2-BE9A-4460-8815-8F645183555F}" type="datetimeFigureOut">
              <a:rPr lang="en-US" smtClean="0"/>
              <a:pPr/>
              <a:t>12/11/25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37525156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5" cy="1600200"/>
          </a:xfrm>
        </p:spPr>
        <p:txBody>
          <a:bodyPr anchor="b"/>
          <a:lstStyle>
            <a:lvl1pPr>
              <a:defRPr sz="3199"/>
            </a:lvl1pPr>
          </a:lstStyle>
          <a:p>
            <a:r>
              <a:rPr lang="nl-NL"/>
              <a:t>Klik om stijl te bewerken</a:t>
            </a:r>
            <a:endParaRPr lang="en-US" dirty="0"/>
          </a:p>
        </p:txBody>
      </p:sp>
      <p:sp>
        <p:nvSpPr>
          <p:cNvPr id="3" name="Picture Placeholder 2"/>
          <p:cNvSpPr>
            <a:spLocks noGrp="1" noChangeAspect="1"/>
          </p:cNvSpPr>
          <p:nvPr>
            <p:ph type="pic" idx="1"/>
          </p:nvPr>
        </p:nvSpPr>
        <p:spPr>
          <a:xfrm>
            <a:off x="5181838" y="987433"/>
            <a:ext cx="6170593" cy="4873625"/>
          </a:xfrm>
        </p:spPr>
        <p:txBody>
          <a:bodyPr anchor="t"/>
          <a:lstStyle>
            <a:lvl1pPr marL="0" indent="0">
              <a:buNone/>
              <a:defRPr sz="3199"/>
            </a:lvl1pPr>
            <a:lvl2pPr marL="457031" indent="0">
              <a:buNone/>
              <a:defRPr sz="2799"/>
            </a:lvl2pPr>
            <a:lvl3pPr marL="914060" indent="0">
              <a:buNone/>
              <a:defRPr sz="2399"/>
            </a:lvl3pPr>
            <a:lvl4pPr marL="1371091" indent="0">
              <a:buNone/>
              <a:defRPr sz="1999"/>
            </a:lvl4pPr>
            <a:lvl5pPr marL="1828118" indent="0">
              <a:buNone/>
              <a:defRPr sz="1999"/>
            </a:lvl5pPr>
            <a:lvl6pPr marL="2285150" indent="0">
              <a:buNone/>
              <a:defRPr sz="1999"/>
            </a:lvl6pPr>
            <a:lvl7pPr marL="2742178" indent="0">
              <a:buNone/>
              <a:defRPr sz="1999"/>
            </a:lvl7pPr>
            <a:lvl8pPr marL="3199209" indent="0">
              <a:buNone/>
              <a:defRPr sz="1999"/>
            </a:lvl8pPr>
            <a:lvl9pPr marL="3656238" indent="0">
              <a:buNone/>
              <a:defRPr sz="1999"/>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572" y="2057402"/>
            <a:ext cx="3931215" cy="3811588"/>
          </a:xfrm>
        </p:spPr>
        <p:txBody>
          <a:bodyPr/>
          <a:lstStyle>
            <a:lvl1pPr marL="0" indent="0">
              <a:buNone/>
              <a:defRPr sz="1600"/>
            </a:lvl1pPr>
            <a:lvl2pPr marL="457031" indent="0">
              <a:buNone/>
              <a:defRPr sz="1400"/>
            </a:lvl2pPr>
            <a:lvl3pPr marL="914060" indent="0">
              <a:buNone/>
              <a:defRPr sz="1200"/>
            </a:lvl3pPr>
            <a:lvl4pPr marL="1371091" indent="0">
              <a:buNone/>
              <a:defRPr sz="1000"/>
            </a:lvl4pPr>
            <a:lvl5pPr marL="1828118" indent="0">
              <a:buNone/>
              <a:defRPr sz="1000"/>
            </a:lvl5pPr>
            <a:lvl6pPr marL="2285150" indent="0">
              <a:buNone/>
              <a:defRPr sz="1000"/>
            </a:lvl6pPr>
            <a:lvl7pPr marL="2742178" indent="0">
              <a:buNone/>
              <a:defRPr sz="1000"/>
            </a:lvl7pPr>
            <a:lvl8pPr marL="3199209" indent="0">
              <a:buNone/>
              <a:defRPr sz="1000"/>
            </a:lvl8pPr>
            <a:lvl9pPr marL="3656238"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25404F2-BE9A-4460-8815-8F645183555F}" type="datetimeFigureOut">
              <a:rPr lang="en-US" smtClean="0"/>
              <a:pPr/>
              <a:t>12/11/25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‹nr.›</a:t>
            </a:fld>
            <a:endParaRPr lang="en-US"/>
          </a:p>
        </p:txBody>
      </p:sp>
    </p:spTree>
    <p:extLst>
      <p:ext uri="{BB962C8B-B14F-4D97-AF65-F5344CB8AC3E}">
        <p14:creationId xmlns:p14="http://schemas.microsoft.com/office/powerpoint/2010/main" val="2470950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3" y="365129"/>
            <a:ext cx="10512862" cy="1325563"/>
          </a:xfrm>
          <a:prstGeom prst="rect">
            <a:avLst/>
          </a:prstGeom>
        </p:spPr>
        <p:txBody>
          <a:bodyPr vert="horz" lIns="91440" tIns="45720" rIns="91440" bIns="45720" rtlCol="0" anchor="ctr">
            <a:normAutofit/>
          </a:bodyPr>
          <a:lstStyle/>
          <a:p>
            <a:r>
              <a:rPr lang="nl-NL" dirty="0"/>
              <a:t>Klik om stijl te bewerken</a:t>
            </a:r>
            <a:endParaRPr lang="en-US" dirty="0"/>
          </a:p>
        </p:txBody>
      </p:sp>
      <p:sp>
        <p:nvSpPr>
          <p:cNvPr id="3" name="Text Placeholder 2"/>
          <p:cNvSpPr>
            <a:spLocks noGrp="1"/>
          </p:cNvSpPr>
          <p:nvPr>
            <p:ph type="body" idx="1"/>
          </p:nvPr>
        </p:nvSpPr>
        <p:spPr>
          <a:xfrm>
            <a:off x="837983" y="1825629"/>
            <a:ext cx="10512862" cy="4351339"/>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837982" y="6356356"/>
            <a:ext cx="2742486" cy="365125"/>
          </a:xfrm>
          <a:prstGeom prst="rect">
            <a:avLst/>
          </a:prstGeom>
        </p:spPr>
        <p:txBody>
          <a:bodyPr vert="horz" lIns="91440" tIns="45720" rIns="91440" bIns="45720" rtlCol="0" anchor="ctr"/>
          <a:lstStyle>
            <a:lvl1pPr algn="l">
              <a:defRPr sz="1200" b="0" i="0">
                <a:solidFill>
                  <a:schemeClr val="tx1">
                    <a:tint val="75000"/>
                  </a:schemeClr>
                </a:solidFill>
                <a:latin typeface="Acherus Grotesque" pitchFamily="2" charset="0"/>
              </a:defRPr>
            </a:lvl1pPr>
          </a:lstStyle>
          <a:p>
            <a:fld id="{425404F2-BE9A-4460-8815-8F645183555F}" type="datetimeFigureOut">
              <a:rPr lang="en-US" smtClean="0"/>
              <a:pPr/>
              <a:t>12/11/25</a:t>
            </a:fld>
            <a:endParaRPr lang="en-US" dirty="0"/>
          </a:p>
        </p:txBody>
      </p:sp>
      <p:sp>
        <p:nvSpPr>
          <p:cNvPr id="5" name="Footer Placeholder 4"/>
          <p:cNvSpPr>
            <a:spLocks noGrp="1"/>
          </p:cNvSpPr>
          <p:nvPr>
            <p:ph type="ftr" sz="quarter" idx="3"/>
          </p:nvPr>
        </p:nvSpPr>
        <p:spPr>
          <a:xfrm>
            <a:off x="4037550" y="6356356"/>
            <a:ext cx="4113728" cy="365125"/>
          </a:xfrm>
          <a:prstGeom prst="rect">
            <a:avLst/>
          </a:prstGeom>
        </p:spPr>
        <p:txBody>
          <a:bodyPr vert="horz" lIns="91440" tIns="45720" rIns="91440" bIns="45720" rtlCol="0" anchor="ctr"/>
          <a:lstStyle>
            <a:lvl1pPr algn="ctr">
              <a:defRPr sz="1200" b="0" i="0">
                <a:solidFill>
                  <a:schemeClr val="tx1">
                    <a:tint val="75000"/>
                  </a:schemeClr>
                </a:solidFill>
                <a:latin typeface="Acherus Grotesque" pitchFamily="2" charset="0"/>
              </a:defRPr>
            </a:lvl1pPr>
          </a:lstStyle>
          <a:p>
            <a:endParaRPr lang="en-US" dirty="0"/>
          </a:p>
        </p:txBody>
      </p:sp>
      <p:sp>
        <p:nvSpPr>
          <p:cNvPr id="6" name="Slide Number Placeholder 5"/>
          <p:cNvSpPr>
            <a:spLocks noGrp="1"/>
          </p:cNvSpPr>
          <p:nvPr>
            <p:ph type="sldNum" sz="quarter" idx="4"/>
          </p:nvPr>
        </p:nvSpPr>
        <p:spPr>
          <a:xfrm>
            <a:off x="8608357" y="6356356"/>
            <a:ext cx="2742486" cy="365125"/>
          </a:xfrm>
          <a:prstGeom prst="rect">
            <a:avLst/>
          </a:prstGeom>
        </p:spPr>
        <p:txBody>
          <a:bodyPr vert="horz" lIns="91440" tIns="45720" rIns="91440" bIns="45720" rtlCol="0" anchor="ctr"/>
          <a:lstStyle>
            <a:lvl1pPr algn="r">
              <a:defRPr sz="1200" b="0" i="0">
                <a:solidFill>
                  <a:schemeClr val="tx1">
                    <a:tint val="75000"/>
                  </a:schemeClr>
                </a:solidFill>
                <a:latin typeface="Acherus Grotesque" pitchFamily="2" charset="0"/>
              </a:defRPr>
            </a:lvl1pPr>
          </a:lstStyle>
          <a:p>
            <a:fld id="{96E69268-9C8B-4EBF-A9EE-DC5DC2D48DC3}" type="slidenum">
              <a:rPr lang="en-US" smtClean="0"/>
              <a:pPr/>
              <a:t>‹nr.›</a:t>
            </a:fld>
            <a:endParaRPr lang="en-US" dirty="0"/>
          </a:p>
        </p:txBody>
      </p:sp>
    </p:spTree>
    <p:extLst>
      <p:ext uri="{BB962C8B-B14F-4D97-AF65-F5344CB8AC3E}">
        <p14:creationId xmlns:p14="http://schemas.microsoft.com/office/powerpoint/2010/main" val="3850121384"/>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 id="2147484462" r:id="rId13"/>
    <p:sldLayoutId id="2147484463" r:id="rId14"/>
    <p:sldLayoutId id="2147484464" r:id="rId15"/>
    <p:sldLayoutId id="2147484465" r:id="rId16"/>
  </p:sldLayoutIdLst>
  <mc:AlternateContent xmlns:mc="http://schemas.openxmlformats.org/markup-compatibility/2006" xmlns:p14="http://schemas.microsoft.com/office/powerpoint/2010/main">
    <mc:Choice Requires="p14">
      <p:transition spd="slow" p14:dur="1200">
        <p14:prism/>
      </p:transition>
    </mc:Choice>
    <mc:Fallback xmlns="">
      <p:transition spd="slow" advClick="0">
        <p:fade/>
      </p:transition>
    </mc:Fallback>
  </mc:AlternateContent>
  <p:txStyles>
    <p:titleStyle>
      <a:lvl1pPr algn="l" defTabSz="914060" rtl="0" eaLnBrk="1" latinLnBrk="0" hangingPunct="1">
        <a:lnSpc>
          <a:spcPct val="90000"/>
        </a:lnSpc>
        <a:spcBef>
          <a:spcPct val="0"/>
        </a:spcBef>
        <a:buNone/>
        <a:defRPr sz="4399" b="0" i="0" kern="1200">
          <a:solidFill>
            <a:schemeClr val="tx1"/>
          </a:solidFill>
          <a:latin typeface="Acherus Grotesque" pitchFamily="2" charset="0"/>
          <a:ea typeface="+mj-ea"/>
          <a:cs typeface="+mj-cs"/>
        </a:defRPr>
      </a:lvl1pPr>
    </p:titleStyle>
    <p:bodyStyle>
      <a:lvl1pPr marL="228516" indent="-228516" algn="l" defTabSz="914060" rtl="0" eaLnBrk="1" latinLnBrk="0" hangingPunct="1">
        <a:lnSpc>
          <a:spcPct val="90000"/>
        </a:lnSpc>
        <a:spcBef>
          <a:spcPts val="1000"/>
        </a:spcBef>
        <a:buFont typeface="Arial" panose="020B0604020202020204" pitchFamily="34" charset="0"/>
        <a:buChar char="•"/>
        <a:defRPr sz="2799" b="0" i="0" kern="1200">
          <a:solidFill>
            <a:schemeClr val="tx1"/>
          </a:solidFill>
          <a:latin typeface="Acherus Grotesque" pitchFamily="2" charset="0"/>
          <a:ea typeface="+mn-ea"/>
          <a:cs typeface="+mn-cs"/>
        </a:defRPr>
      </a:lvl1pPr>
      <a:lvl2pPr marL="685543" indent="-228516" algn="l" defTabSz="914060" rtl="0" eaLnBrk="1" latinLnBrk="0" hangingPunct="1">
        <a:lnSpc>
          <a:spcPct val="90000"/>
        </a:lnSpc>
        <a:spcBef>
          <a:spcPts val="500"/>
        </a:spcBef>
        <a:buFont typeface="Arial" panose="020B0604020202020204" pitchFamily="34" charset="0"/>
        <a:buChar char="•"/>
        <a:defRPr sz="2399" b="0" i="0" kern="1200">
          <a:solidFill>
            <a:schemeClr val="tx1"/>
          </a:solidFill>
          <a:latin typeface="Acherus Grotesque" pitchFamily="2" charset="0"/>
          <a:ea typeface="+mn-ea"/>
          <a:cs typeface="+mn-cs"/>
        </a:defRPr>
      </a:lvl2pPr>
      <a:lvl3pPr marL="1142575" indent="-228516" algn="l" defTabSz="914060" rtl="0" eaLnBrk="1" latinLnBrk="0" hangingPunct="1">
        <a:lnSpc>
          <a:spcPct val="90000"/>
        </a:lnSpc>
        <a:spcBef>
          <a:spcPts val="500"/>
        </a:spcBef>
        <a:buFont typeface="Arial" panose="020B0604020202020204" pitchFamily="34" charset="0"/>
        <a:buChar char="•"/>
        <a:defRPr sz="1999" b="0" i="0" kern="1200">
          <a:solidFill>
            <a:schemeClr val="tx1"/>
          </a:solidFill>
          <a:latin typeface="Acherus Grotesque" pitchFamily="2" charset="0"/>
          <a:ea typeface="+mn-ea"/>
          <a:cs typeface="+mn-cs"/>
        </a:defRPr>
      </a:lvl3pPr>
      <a:lvl4pPr marL="1599604" indent="-228516" algn="l" defTabSz="914060" rtl="0" eaLnBrk="1" latinLnBrk="0" hangingPunct="1">
        <a:lnSpc>
          <a:spcPct val="90000"/>
        </a:lnSpc>
        <a:spcBef>
          <a:spcPts val="500"/>
        </a:spcBef>
        <a:buFont typeface="Arial" panose="020B0604020202020204" pitchFamily="34" charset="0"/>
        <a:buChar char="•"/>
        <a:defRPr sz="1799" b="0" i="0" kern="1200">
          <a:solidFill>
            <a:schemeClr val="tx1"/>
          </a:solidFill>
          <a:latin typeface="Acherus Grotesque" pitchFamily="2" charset="0"/>
          <a:ea typeface="+mn-ea"/>
          <a:cs typeface="+mn-cs"/>
        </a:defRPr>
      </a:lvl4pPr>
      <a:lvl5pPr marL="2056635" indent="-228516" algn="l" defTabSz="914060" rtl="0" eaLnBrk="1" latinLnBrk="0" hangingPunct="1">
        <a:lnSpc>
          <a:spcPct val="90000"/>
        </a:lnSpc>
        <a:spcBef>
          <a:spcPts val="500"/>
        </a:spcBef>
        <a:buFont typeface="Arial" panose="020B0604020202020204" pitchFamily="34" charset="0"/>
        <a:buChar char="•"/>
        <a:defRPr sz="1799" b="0" i="0" kern="1200">
          <a:solidFill>
            <a:schemeClr val="tx1"/>
          </a:solidFill>
          <a:latin typeface="Acherus Grotesque" pitchFamily="2" charset="0"/>
          <a:ea typeface="+mn-ea"/>
          <a:cs typeface="+mn-cs"/>
        </a:defRPr>
      </a:lvl5pPr>
      <a:lvl6pPr marL="2513664" indent="-228516" algn="l" defTabSz="91406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94" indent="-228516" algn="l" defTabSz="91406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722" indent="-228516" algn="l" defTabSz="91406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754" indent="-228516" algn="l" defTabSz="91406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60" rtl="0" eaLnBrk="1" latinLnBrk="0" hangingPunct="1">
        <a:defRPr sz="1799" kern="1200">
          <a:solidFill>
            <a:schemeClr val="tx1"/>
          </a:solidFill>
          <a:latin typeface="+mn-lt"/>
          <a:ea typeface="+mn-ea"/>
          <a:cs typeface="+mn-cs"/>
        </a:defRPr>
      </a:lvl1pPr>
      <a:lvl2pPr marL="457031" algn="l" defTabSz="914060" rtl="0" eaLnBrk="1" latinLnBrk="0" hangingPunct="1">
        <a:defRPr sz="1799" kern="1200">
          <a:solidFill>
            <a:schemeClr val="tx1"/>
          </a:solidFill>
          <a:latin typeface="+mn-lt"/>
          <a:ea typeface="+mn-ea"/>
          <a:cs typeface="+mn-cs"/>
        </a:defRPr>
      </a:lvl2pPr>
      <a:lvl3pPr marL="914060" algn="l" defTabSz="914060" rtl="0" eaLnBrk="1" latinLnBrk="0" hangingPunct="1">
        <a:defRPr sz="1799" kern="1200">
          <a:solidFill>
            <a:schemeClr val="tx1"/>
          </a:solidFill>
          <a:latin typeface="+mn-lt"/>
          <a:ea typeface="+mn-ea"/>
          <a:cs typeface="+mn-cs"/>
        </a:defRPr>
      </a:lvl3pPr>
      <a:lvl4pPr marL="1371091" algn="l" defTabSz="914060" rtl="0" eaLnBrk="1" latinLnBrk="0" hangingPunct="1">
        <a:defRPr sz="1799" kern="1200">
          <a:solidFill>
            <a:schemeClr val="tx1"/>
          </a:solidFill>
          <a:latin typeface="+mn-lt"/>
          <a:ea typeface="+mn-ea"/>
          <a:cs typeface="+mn-cs"/>
        </a:defRPr>
      </a:lvl4pPr>
      <a:lvl5pPr marL="1828118" algn="l" defTabSz="914060" rtl="0" eaLnBrk="1" latinLnBrk="0" hangingPunct="1">
        <a:defRPr sz="1799" kern="1200">
          <a:solidFill>
            <a:schemeClr val="tx1"/>
          </a:solidFill>
          <a:latin typeface="+mn-lt"/>
          <a:ea typeface="+mn-ea"/>
          <a:cs typeface="+mn-cs"/>
        </a:defRPr>
      </a:lvl5pPr>
      <a:lvl6pPr marL="2285150" algn="l" defTabSz="914060" rtl="0" eaLnBrk="1" latinLnBrk="0" hangingPunct="1">
        <a:defRPr sz="1799" kern="1200">
          <a:solidFill>
            <a:schemeClr val="tx1"/>
          </a:solidFill>
          <a:latin typeface="+mn-lt"/>
          <a:ea typeface="+mn-ea"/>
          <a:cs typeface="+mn-cs"/>
        </a:defRPr>
      </a:lvl6pPr>
      <a:lvl7pPr marL="2742178" algn="l" defTabSz="914060" rtl="0" eaLnBrk="1" latinLnBrk="0" hangingPunct="1">
        <a:defRPr sz="1799" kern="1200">
          <a:solidFill>
            <a:schemeClr val="tx1"/>
          </a:solidFill>
          <a:latin typeface="+mn-lt"/>
          <a:ea typeface="+mn-ea"/>
          <a:cs typeface="+mn-cs"/>
        </a:defRPr>
      </a:lvl7pPr>
      <a:lvl8pPr marL="3199209" algn="l" defTabSz="914060" rtl="0" eaLnBrk="1" latinLnBrk="0" hangingPunct="1">
        <a:defRPr sz="1799" kern="1200">
          <a:solidFill>
            <a:schemeClr val="tx1"/>
          </a:solidFill>
          <a:latin typeface="+mn-lt"/>
          <a:ea typeface="+mn-ea"/>
          <a:cs typeface="+mn-cs"/>
        </a:defRPr>
      </a:lvl8pPr>
      <a:lvl9pPr marL="3656238" algn="l" defTabSz="914060"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hyperlink" Target="mailto:info@hap-horecamakelaardij.n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9.jpg"/><Relationship Id="rId5" Type="http://schemas.openxmlformats.org/officeDocument/2006/relationships/hyperlink" Target="mailto:info@horecaadveispartners.nl" TargetMode="External"/><Relationship Id="rId10" Type="http://schemas.openxmlformats.org/officeDocument/2006/relationships/image" Target="../media/image22.png"/><Relationship Id="rId4" Type="http://schemas.openxmlformats.org/officeDocument/2006/relationships/hyperlink" Target="http://www.horecaadviespartners.nl/" TargetMode="Externa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0.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ige driehoek 1">
            <a:extLst>
              <a:ext uri="{FF2B5EF4-FFF2-40B4-BE49-F238E27FC236}">
                <a16:creationId xmlns:a16="http://schemas.microsoft.com/office/drawing/2014/main" id="{3D08ED9D-8B1C-9516-8F27-6BC9CBBE34AF}"/>
              </a:ext>
            </a:extLst>
          </p:cNvPr>
          <p:cNvSpPr>
            <a:spLocks noChangeAspect="1"/>
          </p:cNvSpPr>
          <p:nvPr/>
        </p:nvSpPr>
        <p:spPr>
          <a:xfrm rot="16200000">
            <a:off x="4748531" y="-1378316"/>
            <a:ext cx="6061978" cy="8818610"/>
          </a:xfrm>
          <a:custGeom>
            <a:avLst/>
            <a:gdLst>
              <a:gd name="connsiteX0" fmla="*/ 0 w 6372000"/>
              <a:gd name="connsiteY0" fmla="*/ 7204705 h 7204705"/>
              <a:gd name="connsiteX1" fmla="*/ 0 w 6372000"/>
              <a:gd name="connsiteY1" fmla="*/ 0 h 7204705"/>
              <a:gd name="connsiteX2" fmla="*/ 6372000 w 6372000"/>
              <a:gd name="connsiteY2" fmla="*/ 7204705 h 7204705"/>
              <a:gd name="connsiteX3" fmla="*/ 0 w 6372000"/>
              <a:gd name="connsiteY3" fmla="*/ 7204705 h 7204705"/>
              <a:gd name="connsiteX0" fmla="*/ 0 w 6372000"/>
              <a:gd name="connsiteY0" fmla="*/ 7204705 h 7204705"/>
              <a:gd name="connsiteX1" fmla="*/ 0 w 6372000"/>
              <a:gd name="connsiteY1" fmla="*/ 0 h 7204705"/>
              <a:gd name="connsiteX2" fmla="*/ 6348704 w 6372000"/>
              <a:gd name="connsiteY2" fmla="*/ 3460768 h 7204705"/>
              <a:gd name="connsiteX3" fmla="*/ 6372000 w 6372000"/>
              <a:gd name="connsiteY3" fmla="*/ 7204705 h 7204705"/>
              <a:gd name="connsiteX4" fmla="*/ 0 w 6372000"/>
              <a:gd name="connsiteY4" fmla="*/ 7204705 h 7204705"/>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000" h="7039604">
                <a:moveTo>
                  <a:pt x="0" y="7039604"/>
                </a:moveTo>
                <a:cubicBezTo>
                  <a:pt x="4233" y="4693069"/>
                  <a:pt x="8467" y="2308435"/>
                  <a:pt x="12700" y="0"/>
                </a:cubicBezTo>
                <a:cubicBezTo>
                  <a:pt x="956300" y="1068923"/>
                  <a:pt x="5405104" y="2226744"/>
                  <a:pt x="6348704" y="3295667"/>
                </a:cubicBezTo>
                <a:lnTo>
                  <a:pt x="6372000" y="7039604"/>
                </a:lnTo>
                <a:lnTo>
                  <a:pt x="0" y="7039604"/>
                </a:lnTo>
                <a:close/>
              </a:path>
            </a:pathLst>
          </a:custGeom>
          <a:solidFill>
            <a:schemeClr val="bg2">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4" name="Afbeelding 13">
            <a:extLst>
              <a:ext uri="{FF2B5EF4-FFF2-40B4-BE49-F238E27FC236}">
                <a16:creationId xmlns:a16="http://schemas.microsoft.com/office/drawing/2014/main" id="{6C96443D-A44A-132F-C2C5-D85028C3E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9" y="0"/>
            <a:ext cx="7707087" cy="6026819"/>
          </a:xfrm>
          <a:prstGeom prst="rect">
            <a:avLst/>
          </a:prstGeom>
        </p:spPr>
      </p:pic>
      <p:sp>
        <p:nvSpPr>
          <p:cNvPr id="8" name="Rectangle 21">
            <a:extLst>
              <a:ext uri="{FF2B5EF4-FFF2-40B4-BE49-F238E27FC236}">
                <a16:creationId xmlns:a16="http://schemas.microsoft.com/office/drawing/2014/main" id="{ABD30779-51C3-6AE8-1EE2-D860CB229F5C}"/>
              </a:ext>
            </a:extLst>
          </p:cNvPr>
          <p:cNvSpPr/>
          <p:nvPr/>
        </p:nvSpPr>
        <p:spPr>
          <a:xfrm>
            <a:off x="0" y="6026819"/>
            <a:ext cx="12188825" cy="87740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kern="0" dirty="0">
                <a:solidFill>
                  <a:schemeClr val="tx1">
                    <a:lumMod val="65000"/>
                    <a:lumOff val="35000"/>
                  </a:schemeClr>
                </a:solidFill>
                <a:latin typeface="Arial" panose="020B0604020202020204" pitchFamily="34" charset="0"/>
                <a:cs typeface="Arial" panose="020B0604020202020204" pitchFamily="34" charset="0"/>
              </a:rPr>
              <a:t>Contactpersoon voor dit object zijn:</a:t>
            </a:r>
          </a:p>
          <a:p>
            <a:pPr algn="ctr"/>
            <a:r>
              <a:rPr lang="nl-NL" sz="1200" b="1" kern="0" dirty="0">
                <a:solidFill>
                  <a:schemeClr val="tx1">
                    <a:lumMod val="65000"/>
                    <a:lumOff val="35000"/>
                  </a:schemeClr>
                </a:solidFill>
                <a:latin typeface="Arial" panose="020B0604020202020204" pitchFamily="34" charset="0"/>
                <a:cs typeface="Arial" panose="020B0604020202020204" pitchFamily="34" charset="0"/>
              </a:rPr>
              <a:t> Horeca Advies Partners - Hap Horecamakelaardij  - Johan Jonk</a:t>
            </a:r>
          </a:p>
          <a:p>
            <a:pPr algn="ctr"/>
            <a:r>
              <a:rPr lang="nl-NL" sz="1200" b="1" kern="0" dirty="0">
                <a:solidFill>
                  <a:schemeClr val="tx1">
                    <a:lumMod val="65000"/>
                    <a:lumOff val="35000"/>
                  </a:schemeClr>
                </a:solidFill>
                <a:latin typeface="Arial" panose="020B0604020202020204" pitchFamily="34" charset="0"/>
                <a:cs typeface="Arial" panose="020B0604020202020204" pitchFamily="34" charset="0"/>
              </a:rPr>
              <a:t>For Value – Matthias Jonkman</a:t>
            </a:r>
          </a:p>
        </p:txBody>
      </p:sp>
      <p:pic>
        <p:nvPicPr>
          <p:cNvPr id="3" name="Afbeelding 2">
            <a:extLst>
              <a:ext uri="{FF2B5EF4-FFF2-40B4-BE49-F238E27FC236}">
                <a16:creationId xmlns:a16="http://schemas.microsoft.com/office/drawing/2014/main" id="{CB0697BE-D06C-B045-B95A-FB8DB6E86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2" name="Tekstvak 1">
            <a:extLst>
              <a:ext uri="{FF2B5EF4-FFF2-40B4-BE49-F238E27FC236}">
                <a16:creationId xmlns:a16="http://schemas.microsoft.com/office/drawing/2014/main" id="{0CA62E0A-CCE8-3446-8CB6-9442F7713A63}"/>
              </a:ext>
            </a:extLst>
          </p:cNvPr>
          <p:cNvSpPr txBox="1"/>
          <p:nvPr/>
        </p:nvSpPr>
        <p:spPr>
          <a:xfrm>
            <a:off x="7707086" y="1750812"/>
            <a:ext cx="4519707" cy="1200329"/>
          </a:xfrm>
          <a:prstGeom prst="rect">
            <a:avLst/>
          </a:prstGeom>
          <a:noFill/>
        </p:spPr>
        <p:txBody>
          <a:bodyPr wrap="square" rtlCol="0">
            <a:spAutoFit/>
          </a:bodyPr>
          <a:lstStyle/>
          <a:p>
            <a:r>
              <a:rPr lang="nl-NL" b="1" i="1" dirty="0">
                <a:solidFill>
                  <a:srgbClr val="FFC000"/>
                </a:solidFill>
                <a:latin typeface="Arial" panose="020B0604020202020204" pitchFamily="34" charset="0"/>
                <a:cs typeface="Arial" panose="020B0604020202020204" pitchFamily="34" charset="0"/>
              </a:rPr>
              <a:t>Café de </a:t>
            </a:r>
            <a:r>
              <a:rPr lang="nl-NL" b="1" i="1" dirty="0" err="1">
                <a:solidFill>
                  <a:srgbClr val="FFC000"/>
                </a:solidFill>
                <a:latin typeface="Arial" panose="020B0604020202020204" pitchFamily="34" charset="0"/>
                <a:cs typeface="Arial" panose="020B0604020202020204" pitchFamily="34" charset="0"/>
              </a:rPr>
              <a:t>With</a:t>
            </a:r>
            <a:endParaRPr lang="nl-NL" b="1" i="1" dirty="0">
              <a:solidFill>
                <a:srgbClr val="FFC000"/>
              </a:solidFill>
              <a:latin typeface="Arial" panose="020B0604020202020204" pitchFamily="34" charset="0"/>
              <a:cs typeface="Arial" panose="020B0604020202020204" pitchFamily="34" charset="0"/>
            </a:endParaRPr>
          </a:p>
          <a:p>
            <a:endParaRPr lang="nl-NL" b="1" i="1" dirty="0">
              <a:solidFill>
                <a:srgbClr val="FFC000"/>
              </a:solidFill>
              <a:latin typeface="Arial" panose="020B0604020202020204" pitchFamily="34" charset="0"/>
              <a:cs typeface="Arial" panose="020B0604020202020204" pitchFamily="34" charset="0"/>
            </a:endParaRPr>
          </a:p>
          <a:p>
            <a:r>
              <a:rPr lang="nl-NL" b="1" i="1" dirty="0">
                <a:solidFill>
                  <a:srgbClr val="FFC000"/>
                </a:solidFill>
                <a:latin typeface="Arial" panose="020B0604020202020204" pitchFamily="34" charset="0"/>
                <a:cs typeface="Arial" panose="020B0604020202020204" pitchFamily="34" charset="0"/>
              </a:rPr>
              <a:t>Goedlopend horecabedrijf op een hoeklocatie met terras</a:t>
            </a:r>
            <a:endParaRPr lang="nl-NL" sz="1000" b="1" i="1" dirty="0">
              <a:solidFill>
                <a:srgbClr val="FFC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F61B841-5CF6-492E-9C24-9AD6C26AACDF}"/>
              </a:ext>
            </a:extLst>
          </p:cNvPr>
          <p:cNvSpPr txBox="1">
            <a:spLocks/>
          </p:cNvSpPr>
          <p:nvPr/>
        </p:nvSpPr>
        <p:spPr>
          <a:xfrm>
            <a:off x="7779524" y="4923286"/>
            <a:ext cx="2630943" cy="738664"/>
          </a:xfrm>
          <a:prstGeom prst="rect">
            <a:avLst/>
          </a:prstGeom>
          <a:noFill/>
        </p:spPr>
        <p:txBody>
          <a:bodyPr wrap="square" rtlCol="0">
            <a:spAutoFit/>
          </a:bodyPr>
          <a:lstStyle/>
          <a:p>
            <a:endParaRPr lang="en-US" sz="1400" kern="0" dirty="0">
              <a:solidFill>
                <a:schemeClr val="bg1"/>
              </a:solidFill>
              <a:latin typeface="Arial" panose="020B0604020202020204" pitchFamily="34" charset="0"/>
              <a:cs typeface="Arial" panose="020B0604020202020204" pitchFamily="34" charset="0"/>
            </a:endParaRPr>
          </a:p>
          <a:p>
            <a:r>
              <a:rPr lang="en-US" sz="1400" kern="0" dirty="0">
                <a:solidFill>
                  <a:schemeClr val="bg1"/>
                </a:solidFill>
                <a:latin typeface="Arial" panose="020B0604020202020204" pitchFamily="34" charset="0"/>
                <a:cs typeface="Arial" panose="020B0604020202020204" pitchFamily="34" charset="0"/>
              </a:rPr>
              <a:t>Witte de </a:t>
            </a:r>
            <a:r>
              <a:rPr lang="en-US" sz="1400" kern="0" dirty="0" err="1">
                <a:solidFill>
                  <a:schemeClr val="bg1"/>
                </a:solidFill>
                <a:latin typeface="Arial" panose="020B0604020202020204" pitchFamily="34" charset="0"/>
                <a:cs typeface="Arial" panose="020B0604020202020204" pitchFamily="34" charset="0"/>
              </a:rPr>
              <a:t>Withstraat</a:t>
            </a:r>
            <a:r>
              <a:rPr lang="en-US" sz="1400" kern="0" dirty="0">
                <a:solidFill>
                  <a:schemeClr val="bg1"/>
                </a:solidFill>
                <a:latin typeface="Arial" panose="020B0604020202020204" pitchFamily="34" charset="0"/>
                <a:cs typeface="Arial" panose="020B0604020202020204" pitchFamily="34" charset="0"/>
              </a:rPr>
              <a:t> 102HS</a:t>
            </a:r>
          </a:p>
          <a:p>
            <a:r>
              <a:rPr lang="en-US" sz="1400" kern="0" dirty="0">
                <a:solidFill>
                  <a:schemeClr val="bg1"/>
                </a:solidFill>
                <a:latin typeface="Arial" panose="020B0604020202020204" pitchFamily="34" charset="0"/>
                <a:cs typeface="Arial" panose="020B0604020202020204" pitchFamily="34" charset="0"/>
              </a:rPr>
              <a:t>1057ZG AMSTERDAM</a:t>
            </a:r>
          </a:p>
        </p:txBody>
      </p:sp>
    </p:spTree>
    <p:extLst>
      <p:ext uri="{BB962C8B-B14F-4D97-AF65-F5344CB8AC3E}">
        <p14:creationId xmlns:p14="http://schemas.microsoft.com/office/powerpoint/2010/main" val="31330272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36717EF7-C2E7-8D4C-9C61-F0E8F0757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pic>
        <p:nvPicPr>
          <p:cNvPr id="4" name="Tijdelijke aanduiding voor afbeelding 3">
            <a:extLst>
              <a:ext uri="{FF2B5EF4-FFF2-40B4-BE49-F238E27FC236}">
                <a16:creationId xmlns:a16="http://schemas.microsoft.com/office/drawing/2014/main" id="{751E7A8F-59E0-794A-9ABD-85A77D6D912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768" r="2768"/>
          <a:stretch/>
        </p:blipFill>
        <p:spPr>
          <a:xfrm>
            <a:off x="157658" y="848458"/>
            <a:ext cx="5811885" cy="4091404"/>
          </a:xfrm>
        </p:spPr>
      </p:pic>
      <p:sp>
        <p:nvSpPr>
          <p:cNvPr id="2" name="Rectangle 21">
            <a:extLst>
              <a:ext uri="{FF2B5EF4-FFF2-40B4-BE49-F238E27FC236}">
                <a16:creationId xmlns:a16="http://schemas.microsoft.com/office/drawing/2014/main" id="{1B3BEF79-50D0-27C4-9C5A-A31A6E400503}"/>
              </a:ext>
            </a:extLst>
          </p:cNvPr>
          <p:cNvSpPr/>
          <p:nvPr/>
        </p:nvSpPr>
        <p:spPr>
          <a:xfrm>
            <a:off x="0" y="6253655"/>
            <a:ext cx="12472606" cy="65057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Tekstvak 5">
            <a:extLst>
              <a:ext uri="{FF2B5EF4-FFF2-40B4-BE49-F238E27FC236}">
                <a16:creationId xmlns:a16="http://schemas.microsoft.com/office/drawing/2014/main" id="{702E9315-6439-5BCC-53EB-B0AD18E18852}"/>
              </a:ext>
            </a:extLst>
          </p:cNvPr>
          <p:cNvSpPr txBox="1"/>
          <p:nvPr/>
        </p:nvSpPr>
        <p:spPr>
          <a:xfrm>
            <a:off x="6750995" y="1254868"/>
            <a:ext cx="5048655" cy="3508653"/>
          </a:xfrm>
          <a:prstGeom prst="rect">
            <a:avLst/>
          </a:prstGeom>
          <a:noFill/>
        </p:spPr>
        <p:txBody>
          <a:bodyPr wrap="square" rtlCol="0">
            <a:spAutoFit/>
          </a:bodyPr>
          <a:lstStyle/>
          <a:p>
            <a:endParaRPr lang="nl-NL" dirty="0">
              <a:solidFill>
                <a:schemeClr val="bg1"/>
              </a:solidFill>
            </a:endParaRPr>
          </a:p>
          <a:p>
            <a:r>
              <a:rPr lang="nl-NL" sz="1200" b="1" dirty="0">
                <a:solidFill>
                  <a:schemeClr val="bg1"/>
                </a:solidFill>
                <a:latin typeface="Arial" panose="020B0604020202020204" pitchFamily="34" charset="0"/>
                <a:cs typeface="Arial" panose="020B0604020202020204" pitchFamily="34" charset="0"/>
              </a:rPr>
              <a:t>Installaties</a:t>
            </a:r>
          </a:p>
          <a:p>
            <a:r>
              <a:rPr lang="nl-NL" sz="1200" dirty="0">
                <a:solidFill>
                  <a:schemeClr val="bg1"/>
                </a:solidFill>
                <a:latin typeface="Arial" panose="020B0604020202020204" pitchFamily="34" charset="0"/>
                <a:cs typeface="Arial" panose="020B0604020202020204" pitchFamily="34" charset="0"/>
              </a:rPr>
              <a:t>Stroom: Voldoende groepen met krachtstroom, 3 X 80 ampère.</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Airconditioning: Koeling en verwarming middels W.T.W. (warmte terugwinning)</a:t>
            </a:r>
          </a:p>
          <a:p>
            <a:r>
              <a:rPr lang="nl-NL" sz="1200" dirty="0">
                <a:solidFill>
                  <a:schemeClr val="bg1"/>
                </a:solidFill>
                <a:latin typeface="Arial" panose="020B0604020202020204" pitchFamily="34" charset="0"/>
                <a:cs typeface="Arial" panose="020B0604020202020204" pitchFamily="34" charset="0"/>
              </a:rPr>
              <a:t>.</a:t>
            </a:r>
          </a:p>
          <a:p>
            <a:r>
              <a:rPr lang="nl-NL" sz="1200" dirty="0">
                <a:solidFill>
                  <a:schemeClr val="bg1"/>
                </a:solidFill>
                <a:latin typeface="Arial" panose="020B0604020202020204" pitchFamily="34" charset="0"/>
                <a:cs typeface="Arial" panose="020B0604020202020204" pitchFamily="34" charset="0"/>
              </a:rPr>
              <a:t>Warm water: Combi Ketel compact via verhuurder.</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Alarminstallatie: ja en doorverbonden naar meldkamer.</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Brandalarm: ja en doorverbonden naar meldkamer.</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Blusapparatuur: brandhaspel (4 stuks).</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Luchtbehandeling: ja, zowel aan als afvoer.</a:t>
            </a:r>
          </a:p>
          <a:p>
            <a:endParaRPr lang="nl-NL" sz="1200" dirty="0">
              <a:solidFill>
                <a:schemeClr val="bg1"/>
              </a:solidFill>
              <a:latin typeface="Arial" panose="020B0604020202020204" pitchFamily="34" charset="0"/>
              <a:cs typeface="Arial" panose="020B0604020202020204" pitchFamily="34" charset="0"/>
            </a:endParaRPr>
          </a:p>
          <a:p>
            <a:r>
              <a:rPr lang="nl-NL" sz="1200" dirty="0" err="1">
                <a:solidFill>
                  <a:schemeClr val="bg1"/>
                </a:solidFill>
                <a:latin typeface="Arial" panose="020B0604020202020204" pitchFamily="34" charset="0"/>
                <a:cs typeface="Arial" panose="020B0604020202020204" pitchFamily="34" charset="0"/>
              </a:rPr>
              <a:t>Vetput</a:t>
            </a:r>
            <a:r>
              <a:rPr lang="nl-NL" sz="1200" dirty="0">
                <a:solidFill>
                  <a:schemeClr val="bg1"/>
                </a:solidFill>
                <a:latin typeface="Arial" panose="020B0604020202020204" pitchFamily="34" charset="0"/>
                <a:cs typeface="Arial" panose="020B0604020202020204" pitchFamily="34" charset="0"/>
              </a:rPr>
              <a:t>: is aanwezig.</a:t>
            </a:r>
          </a:p>
        </p:txBody>
      </p:sp>
    </p:spTree>
    <p:extLst>
      <p:ext uri="{BB962C8B-B14F-4D97-AF65-F5344CB8AC3E}">
        <p14:creationId xmlns:p14="http://schemas.microsoft.com/office/powerpoint/2010/main" val="2639831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220FA3-AF51-456B-9C47-646C1B832C62}"/>
              </a:ext>
            </a:extLst>
          </p:cNvPr>
          <p:cNvSpPr txBox="1"/>
          <p:nvPr/>
        </p:nvSpPr>
        <p:spPr>
          <a:xfrm>
            <a:off x="686281" y="1043957"/>
            <a:ext cx="3934090" cy="523220"/>
          </a:xfrm>
          <a:prstGeom prst="rect">
            <a:avLst/>
          </a:prstGeom>
          <a:noFill/>
        </p:spPr>
        <p:txBody>
          <a:bodyPr wrap="none" rtlCol="0" anchor="b">
            <a:spAutoFit/>
          </a:bodyPr>
          <a:lstStyle/>
          <a:p>
            <a:r>
              <a:rPr lang="en-US" sz="2800" kern="0" dirty="0" err="1">
                <a:solidFill>
                  <a:schemeClr val="tx1">
                    <a:lumMod val="75000"/>
                    <a:lumOff val="25000"/>
                  </a:schemeClr>
                </a:solidFill>
                <a:latin typeface="Acherus Grotesque" pitchFamily="2" charset="0"/>
                <a:cs typeface="Arial" pitchFamily="34" charset="0"/>
              </a:rPr>
              <a:t>Juridische</a:t>
            </a:r>
            <a:r>
              <a:rPr lang="en-US" sz="2800" kern="0" dirty="0">
                <a:solidFill>
                  <a:schemeClr val="tx1">
                    <a:lumMod val="75000"/>
                    <a:lumOff val="25000"/>
                  </a:schemeClr>
                </a:solidFill>
                <a:latin typeface="Acherus Grotesque" pitchFamily="2" charset="0"/>
                <a:cs typeface="Arial" pitchFamily="34" charset="0"/>
              </a:rPr>
              <a:t> </a:t>
            </a:r>
            <a:r>
              <a:rPr lang="en-US" sz="2800" kern="0" dirty="0" err="1">
                <a:solidFill>
                  <a:schemeClr val="tx1">
                    <a:lumMod val="75000"/>
                    <a:lumOff val="25000"/>
                  </a:schemeClr>
                </a:solidFill>
                <a:latin typeface="Acherus Grotesque" pitchFamily="2" charset="0"/>
                <a:cs typeface="Arial" pitchFamily="34" charset="0"/>
              </a:rPr>
              <a:t>informatie</a:t>
            </a:r>
            <a:endParaRPr lang="en-US" sz="2800" kern="0" dirty="0">
              <a:solidFill>
                <a:schemeClr val="tx1">
                  <a:lumMod val="75000"/>
                  <a:lumOff val="25000"/>
                </a:schemeClr>
              </a:solidFill>
              <a:latin typeface="Acherus Grotesque" pitchFamily="2" charset="0"/>
              <a:cs typeface="Arial" pitchFamily="34" charset="0"/>
            </a:endParaRPr>
          </a:p>
        </p:txBody>
      </p:sp>
      <p:sp>
        <p:nvSpPr>
          <p:cNvPr id="3" name="Rechthoekige driehoek 1">
            <a:extLst>
              <a:ext uri="{FF2B5EF4-FFF2-40B4-BE49-F238E27FC236}">
                <a16:creationId xmlns:a16="http://schemas.microsoft.com/office/drawing/2014/main" id="{5FF26EC7-16E7-3201-43C7-3BEECFB62826}"/>
              </a:ext>
            </a:extLst>
          </p:cNvPr>
          <p:cNvSpPr>
            <a:spLocks noChangeAspect="1"/>
          </p:cNvSpPr>
          <p:nvPr/>
        </p:nvSpPr>
        <p:spPr>
          <a:xfrm rot="16200000">
            <a:off x="4918304" y="-1016864"/>
            <a:ext cx="6253656" cy="8287385"/>
          </a:xfrm>
          <a:custGeom>
            <a:avLst/>
            <a:gdLst>
              <a:gd name="connsiteX0" fmla="*/ 0 w 6372000"/>
              <a:gd name="connsiteY0" fmla="*/ 7204705 h 7204705"/>
              <a:gd name="connsiteX1" fmla="*/ 0 w 6372000"/>
              <a:gd name="connsiteY1" fmla="*/ 0 h 7204705"/>
              <a:gd name="connsiteX2" fmla="*/ 6372000 w 6372000"/>
              <a:gd name="connsiteY2" fmla="*/ 7204705 h 7204705"/>
              <a:gd name="connsiteX3" fmla="*/ 0 w 6372000"/>
              <a:gd name="connsiteY3" fmla="*/ 7204705 h 7204705"/>
              <a:gd name="connsiteX0" fmla="*/ 0 w 6372000"/>
              <a:gd name="connsiteY0" fmla="*/ 7204705 h 7204705"/>
              <a:gd name="connsiteX1" fmla="*/ 0 w 6372000"/>
              <a:gd name="connsiteY1" fmla="*/ 0 h 7204705"/>
              <a:gd name="connsiteX2" fmla="*/ 6348704 w 6372000"/>
              <a:gd name="connsiteY2" fmla="*/ 3460768 h 7204705"/>
              <a:gd name="connsiteX3" fmla="*/ 6372000 w 6372000"/>
              <a:gd name="connsiteY3" fmla="*/ 7204705 h 7204705"/>
              <a:gd name="connsiteX4" fmla="*/ 0 w 6372000"/>
              <a:gd name="connsiteY4" fmla="*/ 7204705 h 7204705"/>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000" h="7039604">
                <a:moveTo>
                  <a:pt x="0" y="7039604"/>
                </a:moveTo>
                <a:cubicBezTo>
                  <a:pt x="4233" y="4693069"/>
                  <a:pt x="8467" y="2308435"/>
                  <a:pt x="12700" y="0"/>
                </a:cubicBezTo>
                <a:cubicBezTo>
                  <a:pt x="956300" y="1068923"/>
                  <a:pt x="5405104" y="2226744"/>
                  <a:pt x="6348704" y="3295667"/>
                </a:cubicBezTo>
                <a:lnTo>
                  <a:pt x="6372000" y="7039604"/>
                </a:lnTo>
                <a:lnTo>
                  <a:pt x="0" y="7039604"/>
                </a:lnTo>
                <a:close/>
              </a:path>
            </a:pathLst>
          </a:custGeom>
          <a:solidFill>
            <a:schemeClr val="bg2">
              <a:lumMod val="50000"/>
              <a:alpha val="768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8" name="Afbeelding 17">
            <a:extLst>
              <a:ext uri="{FF2B5EF4-FFF2-40B4-BE49-F238E27FC236}">
                <a16:creationId xmlns:a16="http://schemas.microsoft.com/office/drawing/2014/main" id="{BEB9C21E-6537-EC40-AAA5-9B50EFF4A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431" y="137380"/>
            <a:ext cx="2441495" cy="523220"/>
          </a:xfrm>
          <a:prstGeom prst="rect">
            <a:avLst/>
          </a:prstGeom>
        </p:spPr>
      </p:pic>
      <p:sp>
        <p:nvSpPr>
          <p:cNvPr id="28" name="TextBox 13">
            <a:extLst>
              <a:ext uri="{FF2B5EF4-FFF2-40B4-BE49-F238E27FC236}">
                <a16:creationId xmlns:a16="http://schemas.microsoft.com/office/drawing/2014/main" id="{40479869-7A92-814F-864D-8BF1468DAE10}"/>
              </a:ext>
            </a:extLst>
          </p:cNvPr>
          <p:cNvSpPr txBox="1"/>
          <p:nvPr/>
        </p:nvSpPr>
        <p:spPr>
          <a:xfrm>
            <a:off x="6974889" y="2302087"/>
            <a:ext cx="5072037" cy="2585323"/>
          </a:xfrm>
          <a:prstGeom prst="rect">
            <a:avLst/>
          </a:prstGeom>
          <a:noFill/>
        </p:spPr>
        <p:txBody>
          <a:bodyPr wrap="square" lIns="0" tIns="0" rIns="0" bIns="0" rtlCol="0" anchor="t">
            <a:spAutoFit/>
          </a:bodyPr>
          <a:lstStyle/>
          <a:p>
            <a:pPr algn="just"/>
            <a:r>
              <a:rPr lang="en-US" sz="1200" kern="0" dirty="0" err="1">
                <a:solidFill>
                  <a:schemeClr val="bg1"/>
                </a:solidFill>
                <a:latin typeface="Arial" panose="020B0604020202020204" pitchFamily="34" charset="0"/>
                <a:cs typeface="Arial" panose="020B0604020202020204" pitchFamily="34" charset="0"/>
              </a:rPr>
              <a:t>Rechtsvorm</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Besloten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Vennootschap</a:t>
            </a:r>
            <a:r>
              <a:rPr lang="en-US" sz="1200" kern="0" dirty="0">
                <a:solidFill>
                  <a:schemeClr val="bg1"/>
                </a:solidFill>
                <a:latin typeface="Arial" panose="020B0604020202020204" pitchFamily="34" charset="0"/>
                <a:cs typeface="Arial" panose="020B0604020202020204" pitchFamily="34" charset="0"/>
              </a:rPr>
              <a:t>.</a:t>
            </a:r>
          </a:p>
          <a:p>
            <a:pPr algn="just"/>
            <a:endParaRPr lang="en-US" sz="1200" kern="0" dirty="0">
              <a:solidFill>
                <a:schemeClr val="bg1"/>
              </a:solidFill>
              <a:latin typeface="Arial" panose="020B0604020202020204" pitchFamily="34" charset="0"/>
              <a:cs typeface="Arial" panose="020B0604020202020204" pitchFamily="34" charset="0"/>
            </a:endParaRPr>
          </a:p>
          <a:p>
            <a:pPr algn="just"/>
            <a:r>
              <a:rPr lang="en-US" sz="1200" kern="0" dirty="0" err="1">
                <a:solidFill>
                  <a:schemeClr val="bg1"/>
                </a:solidFill>
                <a:latin typeface="Arial" panose="020B0604020202020204" pitchFamily="34" charset="0"/>
                <a:cs typeface="Arial" panose="020B0604020202020204" pitchFamily="34" charset="0"/>
              </a:rPr>
              <a:t>Transactievorm</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Activa</a:t>
            </a:r>
            <a:r>
              <a:rPr lang="en-US" sz="1200" kern="0" dirty="0">
                <a:solidFill>
                  <a:schemeClr val="bg1"/>
                </a:solidFill>
                <a:latin typeface="Arial" panose="020B0604020202020204" pitchFamily="34" charset="0"/>
                <a:cs typeface="Arial" panose="020B0604020202020204" pitchFamily="34" charset="0"/>
              </a:rPr>
              <a:t>/</a:t>
            </a:r>
            <a:r>
              <a:rPr lang="en-US" sz="1200" kern="0" dirty="0" err="1">
                <a:solidFill>
                  <a:schemeClr val="bg1"/>
                </a:solidFill>
                <a:latin typeface="Arial" panose="020B0604020202020204" pitchFamily="34" charset="0"/>
                <a:cs typeface="Arial" panose="020B0604020202020204" pitchFamily="34" charset="0"/>
              </a:rPr>
              <a:t>Passiva</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alleen</a:t>
            </a:r>
            <a:r>
              <a:rPr lang="en-US" sz="1200" kern="0" dirty="0">
                <a:solidFill>
                  <a:schemeClr val="bg1"/>
                </a:solidFill>
                <a:latin typeface="Arial" panose="020B0604020202020204" pitchFamily="34" charset="0"/>
                <a:cs typeface="Arial" panose="020B0604020202020204" pitchFamily="34" charset="0"/>
              </a:rPr>
              <a:t> de </a:t>
            </a:r>
            <a:r>
              <a:rPr lang="en-US" sz="1200" kern="0" dirty="0" err="1">
                <a:solidFill>
                  <a:schemeClr val="bg1"/>
                </a:solidFill>
                <a:latin typeface="Arial" panose="020B0604020202020204" pitchFamily="34" charset="0"/>
                <a:cs typeface="Arial" panose="020B0604020202020204" pitchFamily="34" charset="0"/>
              </a:rPr>
              <a:t>activa</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worden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verkocht</a:t>
            </a:r>
            <a:r>
              <a:rPr lang="en-US" sz="1200" kern="0" dirty="0">
                <a:solidFill>
                  <a:schemeClr val="bg1"/>
                </a:solidFill>
                <a:latin typeface="Arial" panose="020B0604020202020204" pitchFamily="34" charset="0"/>
                <a:cs typeface="Arial" panose="020B0604020202020204" pitchFamily="34" charset="0"/>
              </a:rPr>
              <a:t>.</a:t>
            </a:r>
          </a:p>
          <a:p>
            <a:pPr algn="just"/>
            <a:endParaRPr lang="en-US" sz="1200" kern="0" dirty="0">
              <a:solidFill>
                <a:schemeClr val="bg1"/>
              </a:solidFill>
              <a:latin typeface="Arial" panose="020B0604020202020204" pitchFamily="34" charset="0"/>
              <a:cs typeface="Arial" panose="020B0604020202020204" pitchFamily="34" charset="0"/>
            </a:endParaRPr>
          </a:p>
          <a:p>
            <a:pPr algn="just"/>
            <a:r>
              <a:rPr lang="en-US" sz="1200" kern="0" dirty="0">
                <a:solidFill>
                  <a:schemeClr val="bg1"/>
                </a:solidFill>
                <a:latin typeface="Arial" panose="020B0604020202020204" pitchFamily="34" charset="0"/>
                <a:cs typeface="Arial" panose="020B0604020202020204" pitchFamily="34" charset="0"/>
              </a:rPr>
              <a:t>Drank </a:t>
            </a:r>
            <a:r>
              <a:rPr lang="en-US" sz="1200" kern="0" dirty="0" err="1">
                <a:solidFill>
                  <a:schemeClr val="bg1"/>
                </a:solidFill>
                <a:latin typeface="Arial" panose="020B0604020202020204" pitchFamily="34" charset="0"/>
                <a:cs typeface="Arial" panose="020B0604020202020204" pitchFamily="34" charset="0"/>
              </a:rPr>
              <a:t>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Horecawet</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Afgegeven</a:t>
            </a:r>
            <a:r>
              <a:rPr lang="en-US" sz="1200" kern="0" dirty="0">
                <a:solidFill>
                  <a:schemeClr val="bg1"/>
                </a:solidFill>
                <a:latin typeface="Arial" panose="020B0604020202020204" pitchFamily="34" charset="0"/>
                <a:cs typeface="Arial" panose="020B0604020202020204" pitchFamily="34" charset="0"/>
              </a:rPr>
              <a:t> begin 2024.</a:t>
            </a:r>
          </a:p>
          <a:p>
            <a:pPr algn="just"/>
            <a:endParaRPr lang="en-US" sz="1200" kern="0" dirty="0">
              <a:solidFill>
                <a:schemeClr val="bg1"/>
              </a:solidFill>
              <a:latin typeface="Arial" panose="020B0604020202020204" pitchFamily="34" charset="0"/>
              <a:cs typeface="Arial" panose="020B0604020202020204" pitchFamily="34" charset="0"/>
            </a:endParaRPr>
          </a:p>
          <a:p>
            <a:pPr algn="just"/>
            <a:r>
              <a:rPr lang="en-US" sz="1200" kern="0" dirty="0" err="1">
                <a:solidFill>
                  <a:schemeClr val="bg1"/>
                </a:solidFill>
                <a:latin typeface="Arial" panose="020B0604020202020204" pitchFamily="34" charset="0"/>
                <a:cs typeface="Arial" panose="020B0604020202020204" pitchFamily="34" charset="0"/>
              </a:rPr>
              <a:t>Brandveiligheid</a:t>
            </a:r>
            <a:r>
              <a:rPr lang="en-US" sz="1200" kern="0" dirty="0">
                <a:solidFill>
                  <a:schemeClr val="bg1"/>
                </a:solidFill>
                <a:latin typeface="Arial" panose="020B0604020202020204" pitchFamily="34" charset="0"/>
                <a:cs typeface="Arial" panose="020B0604020202020204" pitchFamily="34" charset="0"/>
              </a:rPr>
              <a:t>: In </a:t>
            </a:r>
            <a:r>
              <a:rPr lang="en-US" sz="1200" kern="0" dirty="0" err="1">
                <a:solidFill>
                  <a:schemeClr val="bg1"/>
                </a:solidFill>
                <a:latin typeface="Arial" panose="020B0604020202020204" pitchFamily="34" charset="0"/>
                <a:cs typeface="Arial" panose="020B0604020202020204" pitchFamily="34" charset="0"/>
              </a:rPr>
              <a:t>orde</a:t>
            </a:r>
            <a:r>
              <a:rPr lang="en-US" sz="1200" kern="0" dirty="0">
                <a:solidFill>
                  <a:schemeClr val="bg1"/>
                </a:solidFill>
                <a:latin typeface="Arial" panose="020B0604020202020204" pitchFamily="34" charset="0"/>
                <a:cs typeface="Arial" panose="020B0604020202020204" pitchFamily="34" charset="0"/>
              </a:rPr>
              <a:t>.</a:t>
            </a:r>
          </a:p>
          <a:p>
            <a:pPr algn="just"/>
            <a:endParaRPr lang="en-US" sz="1200" kern="0" dirty="0">
              <a:solidFill>
                <a:schemeClr val="bg1"/>
              </a:solidFill>
              <a:latin typeface="Arial" panose="020B0604020202020204" pitchFamily="34" charset="0"/>
              <a:cs typeface="Arial" panose="020B0604020202020204" pitchFamily="34" charset="0"/>
            </a:endParaRPr>
          </a:p>
          <a:p>
            <a:pPr algn="just"/>
            <a:r>
              <a:rPr lang="en-US" sz="1200" kern="0" dirty="0" err="1">
                <a:solidFill>
                  <a:schemeClr val="bg1"/>
                </a:solidFill>
                <a:latin typeface="Arial" panose="020B0604020202020204" pitchFamily="34" charset="0"/>
                <a:cs typeface="Arial" panose="020B0604020202020204" pitchFamily="34" charset="0"/>
              </a:rPr>
              <a:t>Leveranciersverplichtingen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Bruikleen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Gulpener</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voor</a:t>
            </a:r>
            <a:r>
              <a:rPr lang="en-US" sz="1200" kern="0" dirty="0">
                <a:solidFill>
                  <a:schemeClr val="bg1"/>
                </a:solidFill>
                <a:latin typeface="Arial" panose="020B0604020202020204" pitchFamily="34" charset="0"/>
                <a:cs typeface="Arial" panose="020B0604020202020204" pitchFamily="34" charset="0"/>
              </a:rPr>
              <a:t> de rest </a:t>
            </a:r>
            <a:r>
              <a:rPr lang="en-US" sz="1200" kern="0" dirty="0" err="1">
                <a:solidFill>
                  <a:schemeClr val="bg1"/>
                </a:solidFill>
                <a:latin typeface="Arial" panose="020B0604020202020204" pitchFamily="34" charset="0"/>
                <a:cs typeface="Arial" panose="020B0604020202020204" pitchFamily="34" charset="0"/>
              </a:rPr>
              <a:t>vrij</a:t>
            </a:r>
            <a:r>
              <a:rPr lang="en-US" sz="1200" kern="0" dirty="0">
                <a:solidFill>
                  <a:schemeClr val="bg1"/>
                </a:solidFill>
                <a:latin typeface="Arial" panose="020B0604020202020204" pitchFamily="34" charset="0"/>
                <a:cs typeface="Arial" panose="020B0604020202020204" pitchFamily="34" charset="0"/>
              </a:rPr>
              <a:t>.</a:t>
            </a:r>
          </a:p>
          <a:p>
            <a:pPr algn="just"/>
            <a:endParaRPr lang="en-US" sz="1200" kern="0" dirty="0">
              <a:solidFill>
                <a:schemeClr val="bg1"/>
              </a:solidFill>
              <a:latin typeface="Arial" panose="020B0604020202020204" pitchFamily="34" charset="0"/>
              <a:cs typeface="Arial" panose="020B0604020202020204" pitchFamily="34" charset="0"/>
            </a:endParaRPr>
          </a:p>
          <a:p>
            <a:pPr algn="just"/>
            <a:r>
              <a:rPr lang="en-US" sz="1200" kern="0" dirty="0" err="1">
                <a:solidFill>
                  <a:schemeClr val="bg1"/>
                </a:solidFill>
                <a:latin typeface="Arial" panose="020B0604020202020204" pitchFamily="34" charset="0"/>
                <a:cs typeface="Arial" panose="020B0604020202020204" pitchFamily="34" charset="0"/>
              </a:rPr>
              <a:t>Inrichtingseisen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Volgens</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opgave</a:t>
            </a:r>
            <a:r>
              <a:rPr lang="en-US" sz="1200" kern="0" dirty="0">
                <a:solidFill>
                  <a:schemeClr val="bg1"/>
                </a:solidFill>
                <a:latin typeface="Arial" panose="020B0604020202020204" pitchFamily="34" charset="0"/>
                <a:cs typeface="Arial" panose="020B0604020202020204" pitchFamily="34" charset="0"/>
              </a:rPr>
              <a:t> van de </a:t>
            </a:r>
            <a:r>
              <a:rPr lang="en-US" sz="1200" kern="0" dirty="0" err="1">
                <a:solidFill>
                  <a:schemeClr val="bg1"/>
                </a:solidFill>
                <a:latin typeface="Arial" panose="020B0604020202020204" pitchFamily="34" charset="0"/>
                <a:cs typeface="Arial" panose="020B0604020202020204" pitchFamily="34" charset="0"/>
              </a:rPr>
              <a:t>opdrachtgever</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voldoet</a:t>
            </a:r>
            <a:r>
              <a:rPr lang="en-US" sz="1200" kern="0" dirty="0">
                <a:solidFill>
                  <a:schemeClr val="bg1"/>
                </a:solidFill>
                <a:latin typeface="Arial" panose="020B0604020202020204" pitchFamily="34" charset="0"/>
                <a:cs typeface="Arial" panose="020B0604020202020204" pitchFamily="34" charset="0"/>
              </a:rPr>
              <a:t> de </a:t>
            </a:r>
            <a:r>
              <a:rPr lang="en-US" sz="1200" kern="0" dirty="0" err="1">
                <a:solidFill>
                  <a:schemeClr val="bg1"/>
                </a:solidFill>
                <a:latin typeface="Arial" panose="020B0604020202020204" pitchFamily="34" charset="0"/>
                <a:cs typeface="Arial" panose="020B0604020202020204" pitchFamily="34" charset="0"/>
              </a:rPr>
              <a:t>zaak</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aan</a:t>
            </a:r>
            <a:r>
              <a:rPr lang="en-US" sz="1200" kern="0" dirty="0">
                <a:solidFill>
                  <a:schemeClr val="bg1"/>
                </a:solidFill>
                <a:latin typeface="Arial" panose="020B0604020202020204" pitchFamily="34" charset="0"/>
                <a:cs typeface="Arial" panose="020B0604020202020204" pitchFamily="34" charset="0"/>
              </a:rPr>
              <a:t> de </a:t>
            </a:r>
            <a:r>
              <a:rPr lang="en-US" sz="1200" kern="0" dirty="0" err="1">
                <a:solidFill>
                  <a:schemeClr val="bg1"/>
                </a:solidFill>
                <a:latin typeface="Arial" panose="020B0604020202020204" pitchFamily="34" charset="0"/>
                <a:cs typeface="Arial" panose="020B0604020202020204" pitchFamily="34" charset="0"/>
              </a:rPr>
              <a:t>eisen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vanuit</a:t>
            </a:r>
            <a:r>
              <a:rPr lang="en-US" sz="1200" kern="0" dirty="0">
                <a:solidFill>
                  <a:schemeClr val="bg1"/>
                </a:solidFill>
                <a:latin typeface="Arial" panose="020B0604020202020204" pitchFamily="34" charset="0"/>
                <a:cs typeface="Arial" panose="020B0604020202020204" pitchFamily="34" charset="0"/>
              </a:rPr>
              <a:t> de Drank &amp; </a:t>
            </a:r>
            <a:r>
              <a:rPr lang="en-US" sz="1200" kern="0" dirty="0" err="1">
                <a:solidFill>
                  <a:schemeClr val="bg1"/>
                </a:solidFill>
                <a:latin typeface="Arial" panose="020B0604020202020204" pitchFamily="34" charset="0"/>
                <a:cs typeface="Arial" panose="020B0604020202020204" pitchFamily="34" charset="0"/>
              </a:rPr>
              <a:t>Horecawet</a:t>
            </a:r>
            <a:r>
              <a:rPr lang="en-US" sz="1200" kern="0" dirty="0">
                <a:solidFill>
                  <a:schemeClr val="bg1"/>
                </a:solidFill>
                <a:latin typeface="Arial" panose="020B0604020202020204" pitchFamily="34" charset="0"/>
                <a:cs typeface="Arial" panose="020B0604020202020204" pitchFamily="34" charset="0"/>
              </a:rPr>
              <a:t>.</a:t>
            </a:r>
          </a:p>
          <a:p>
            <a:pPr algn="just"/>
            <a:endParaRPr lang="en-US" sz="1200" kern="0" dirty="0">
              <a:solidFill>
                <a:schemeClr val="bg1"/>
              </a:solidFill>
              <a:latin typeface="Arial" panose="020B0604020202020204" pitchFamily="34" charset="0"/>
              <a:cs typeface="Arial" panose="020B0604020202020204" pitchFamily="34" charset="0"/>
            </a:endParaRPr>
          </a:p>
          <a:p>
            <a:pPr algn="just"/>
            <a:r>
              <a:rPr lang="en-US" sz="1200" kern="0" dirty="0" err="1">
                <a:solidFill>
                  <a:schemeClr val="bg1"/>
                </a:solidFill>
                <a:latin typeface="Arial" panose="020B0604020202020204" pitchFamily="34" charset="0"/>
                <a:cs typeface="Arial" panose="020B0604020202020204" pitchFamily="34" charset="0"/>
              </a:rPr>
              <a:t>Personeel</a:t>
            </a:r>
            <a:r>
              <a:rPr lang="en-US" sz="1200" kern="0" dirty="0">
                <a:solidFill>
                  <a:schemeClr val="bg1"/>
                </a:solidFill>
                <a:latin typeface="Arial" panose="020B0604020202020204" pitchFamily="34" charset="0"/>
                <a:cs typeface="Arial" panose="020B0604020202020204" pitchFamily="34" charset="0"/>
              </a:rPr>
              <a:t>: Er </a:t>
            </a:r>
            <a:r>
              <a:rPr lang="en-US" sz="1200" kern="0" dirty="0" err="1">
                <a:solidFill>
                  <a:schemeClr val="bg1"/>
                </a:solidFill>
                <a:latin typeface="Arial" panose="020B0604020202020204" pitchFamily="34" charset="0"/>
                <a:cs typeface="Arial" panose="020B0604020202020204" pitchFamily="34" charset="0"/>
              </a:rPr>
              <a:t>zijn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geen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medewerkers</a:t>
            </a:r>
            <a:r>
              <a:rPr lang="en-US" sz="1200" kern="0" dirty="0">
                <a:solidFill>
                  <a:schemeClr val="bg1"/>
                </a:solidFill>
                <a:latin typeface="Arial" panose="020B0604020202020204" pitchFamily="34" charset="0"/>
                <a:cs typeface="Arial" panose="020B0604020202020204" pitchFamily="34" charset="0"/>
              </a:rPr>
              <a:t> die </a:t>
            </a:r>
            <a:r>
              <a:rPr lang="en-US" sz="1200" kern="0" dirty="0" err="1">
                <a:solidFill>
                  <a:schemeClr val="bg1"/>
                </a:solidFill>
                <a:latin typeface="Arial" panose="020B0604020202020204" pitchFamily="34" charset="0"/>
                <a:cs typeface="Arial" panose="020B0604020202020204" pitchFamily="34" charset="0"/>
              </a:rPr>
              <a:t>moeten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worden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overgenomen</a:t>
            </a:r>
            <a:r>
              <a:rPr lang="en-US" sz="1200" kern="0" dirty="0">
                <a:solidFill>
                  <a:schemeClr val="bg1"/>
                </a:solidFill>
                <a:latin typeface="Arial" panose="020B0604020202020204" pitchFamily="34" charset="0"/>
                <a:cs typeface="Arial" panose="020B0604020202020204" pitchFamily="34" charset="0"/>
              </a:rPr>
              <a:t>.</a:t>
            </a:r>
          </a:p>
        </p:txBody>
      </p:sp>
      <p:sp>
        <p:nvSpPr>
          <p:cNvPr id="2" name="Rectangle 21">
            <a:extLst>
              <a:ext uri="{FF2B5EF4-FFF2-40B4-BE49-F238E27FC236}">
                <a16:creationId xmlns:a16="http://schemas.microsoft.com/office/drawing/2014/main" id="{24F19C67-29DB-F3B2-F63D-0E2C0FFCC32C}"/>
              </a:ext>
            </a:extLst>
          </p:cNvPr>
          <p:cNvSpPr/>
          <p:nvPr/>
        </p:nvSpPr>
        <p:spPr>
          <a:xfrm>
            <a:off x="0" y="6253655"/>
            <a:ext cx="12188825" cy="65057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723081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DE500B6-B8DC-5E40-B909-ABEFD41FE866}"/>
              </a:ext>
            </a:extLst>
          </p:cNvPr>
          <p:cNvPicPr>
            <a:picLocks noChangeAspect="1"/>
          </p:cNvPicPr>
          <p:nvPr/>
        </p:nvPicPr>
        <p:blipFill>
          <a:blip r:embed="rId3">
            <a:extLst>
              <a:ext uri="{28A0092B-C50C-407E-A947-70E740481C1C}">
                <a14:useLocalDpi xmlns:a14="http://schemas.microsoft.com/office/drawing/2010/main" val="0"/>
              </a:ext>
            </a:extLst>
          </a:blip>
          <a:srcRect l="6860" r="6860"/>
          <a:stretch/>
        </p:blipFill>
        <p:spPr>
          <a:xfrm>
            <a:off x="22" y="11"/>
            <a:ext cx="8882721"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3" name="Afbeelding 2">
            <a:extLst>
              <a:ext uri="{FF2B5EF4-FFF2-40B4-BE49-F238E27FC236}">
                <a16:creationId xmlns:a16="http://schemas.microsoft.com/office/drawing/2014/main" id="{4DF44DD9-0B91-0543-B693-CC5B5A268424}"/>
              </a:ext>
            </a:extLst>
          </p:cNvPr>
          <p:cNvPicPr>
            <a:picLocks noChangeAspect="1"/>
          </p:cNvPicPr>
          <p:nvPr/>
        </p:nvPicPr>
        <p:blipFill>
          <a:blip r:embed="rId4">
            <a:extLst>
              <a:ext uri="{28A0092B-C50C-407E-A947-70E740481C1C}">
                <a14:useLocalDpi xmlns:a14="http://schemas.microsoft.com/office/drawing/2010/main" val="0"/>
              </a:ext>
            </a:extLst>
          </a:blip>
          <a:srcRect l="16382" r="16382"/>
          <a:stretch/>
        </p:blipFill>
        <p:spPr>
          <a:xfrm>
            <a:off x="5538651" y="0"/>
            <a:ext cx="6933956" cy="6858000"/>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9" name="Afbeelding 8">
            <a:extLst>
              <a:ext uri="{FF2B5EF4-FFF2-40B4-BE49-F238E27FC236}">
                <a16:creationId xmlns:a16="http://schemas.microsoft.com/office/drawing/2014/main" id="{EEB4F109-D861-A64F-B573-3A6F87984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2" name="Rectangle 21">
            <a:extLst>
              <a:ext uri="{FF2B5EF4-FFF2-40B4-BE49-F238E27FC236}">
                <a16:creationId xmlns:a16="http://schemas.microsoft.com/office/drawing/2014/main" id="{3FE43364-1851-E9B7-39F0-4631AE74FB6F}"/>
              </a:ext>
            </a:extLst>
          </p:cNvPr>
          <p:cNvSpPr/>
          <p:nvPr/>
        </p:nvSpPr>
        <p:spPr>
          <a:xfrm>
            <a:off x="0" y="6253655"/>
            <a:ext cx="12472606" cy="65057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DCE9A43E-D1B0-EE63-2E87-D93668D9A3CA}"/>
              </a:ext>
            </a:extLst>
          </p:cNvPr>
          <p:cNvSpPr txBox="1"/>
          <p:nvPr/>
        </p:nvSpPr>
        <p:spPr>
          <a:xfrm>
            <a:off x="5765073" y="6324372"/>
            <a:ext cx="2943497" cy="369332"/>
          </a:xfrm>
          <a:prstGeom prst="rect">
            <a:avLst/>
          </a:prstGeom>
          <a:noFill/>
        </p:spPr>
        <p:txBody>
          <a:bodyPr wrap="square" rtlCol="0">
            <a:spAutoFit/>
          </a:bodyPr>
          <a:lstStyle/>
          <a:p>
            <a:r>
              <a:rPr lang="nl-NL" dirty="0">
                <a:solidFill>
                  <a:schemeClr val="bg1"/>
                </a:solidFill>
              </a:rPr>
              <a:t>Kelder</a:t>
            </a:r>
          </a:p>
        </p:txBody>
      </p:sp>
    </p:spTree>
    <p:extLst>
      <p:ext uri="{BB962C8B-B14F-4D97-AF65-F5344CB8AC3E}">
        <p14:creationId xmlns:p14="http://schemas.microsoft.com/office/powerpoint/2010/main" val="786612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6" name="Text Box 3">
            <a:extLst>
              <a:ext uri="{FF2B5EF4-FFF2-40B4-BE49-F238E27FC236}">
                <a16:creationId xmlns:a16="http://schemas.microsoft.com/office/drawing/2014/main" id="{3C8535A2-1512-4FF7-B68D-9EC09433F1C3}"/>
              </a:ext>
            </a:extLst>
          </p:cNvPr>
          <p:cNvSpPr txBox="1">
            <a:spLocks/>
          </p:cNvSpPr>
          <p:nvPr/>
        </p:nvSpPr>
        <p:spPr bwMode="auto">
          <a:xfrm>
            <a:off x="3878771" y="5214947"/>
            <a:ext cx="4181543" cy="641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8100" tIns="38100" rIns="38100" bIns="38100" anchor="ctr"/>
          <a:lstStyle/>
          <a:p>
            <a:pPr algn="ctr">
              <a:defRPr/>
            </a:pPr>
            <a:r>
              <a:rPr lang="en-US" altLang="x-none" dirty="0" err="1">
                <a:solidFill>
                  <a:schemeClr val="bg1"/>
                </a:solidFill>
                <a:latin typeface="Acherus Grotesque" pitchFamily="2" charset="0"/>
                <a:ea typeface="Roboto" charset="0"/>
                <a:cs typeface="Roboto" charset="0"/>
                <a:sym typeface="Poppins Medium" charset="0"/>
              </a:rPr>
              <a:t>Kelder</a:t>
            </a:r>
            <a:endParaRPr lang="x-none" altLang="x-none">
              <a:solidFill>
                <a:schemeClr val="bg1"/>
              </a:solidFill>
              <a:latin typeface="Acherus Grotesque" pitchFamily="2" charset="0"/>
              <a:ea typeface="Roboto" charset="0"/>
              <a:cs typeface="Roboto" charset="0"/>
              <a:sym typeface="Poppins Medium" charset="0"/>
            </a:endParaRPr>
          </a:p>
        </p:txBody>
      </p:sp>
      <p:pic>
        <p:nvPicPr>
          <p:cNvPr id="15" name="Afbeelding 14">
            <a:extLst>
              <a:ext uri="{FF2B5EF4-FFF2-40B4-BE49-F238E27FC236}">
                <a16:creationId xmlns:a16="http://schemas.microsoft.com/office/drawing/2014/main" id="{36717EF7-C2E7-8D4C-9C61-F0E8F0757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pic>
        <p:nvPicPr>
          <p:cNvPr id="4" name="Tijdelijke aanduiding voor afbeelding 3">
            <a:extLst>
              <a:ext uri="{FF2B5EF4-FFF2-40B4-BE49-F238E27FC236}">
                <a16:creationId xmlns:a16="http://schemas.microsoft.com/office/drawing/2014/main" id="{751E7A8F-59E0-794A-9ABD-85A77D6D912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650" r="2650"/>
          <a:stretch/>
        </p:blipFill>
        <p:spPr>
          <a:xfrm>
            <a:off x="157658" y="848458"/>
            <a:ext cx="5811885" cy="4091404"/>
          </a:xfrm>
        </p:spPr>
      </p:pic>
      <p:pic>
        <p:nvPicPr>
          <p:cNvPr id="7" name="Tijdelijke aanduiding voor afbeelding 6">
            <a:extLst>
              <a:ext uri="{FF2B5EF4-FFF2-40B4-BE49-F238E27FC236}">
                <a16:creationId xmlns:a16="http://schemas.microsoft.com/office/drawing/2014/main" id="{60543277-C1A3-D940-8969-5D69404E463A}"/>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3518" r="3518"/>
          <a:stretch/>
        </p:blipFill>
        <p:spPr>
          <a:xfrm>
            <a:off x="6270629" y="819154"/>
            <a:ext cx="5760538" cy="4120708"/>
          </a:xfrm>
        </p:spPr>
      </p:pic>
      <p:sp>
        <p:nvSpPr>
          <p:cNvPr id="2" name="Rectangle 21">
            <a:extLst>
              <a:ext uri="{FF2B5EF4-FFF2-40B4-BE49-F238E27FC236}">
                <a16:creationId xmlns:a16="http://schemas.microsoft.com/office/drawing/2014/main" id="{1B3BEF79-50D0-27C4-9C5A-A31A6E400503}"/>
              </a:ext>
            </a:extLst>
          </p:cNvPr>
          <p:cNvSpPr/>
          <p:nvPr/>
        </p:nvSpPr>
        <p:spPr>
          <a:xfrm>
            <a:off x="0" y="6253655"/>
            <a:ext cx="12472606" cy="65057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26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ige driehoek 1">
            <a:extLst>
              <a:ext uri="{FF2B5EF4-FFF2-40B4-BE49-F238E27FC236}">
                <a16:creationId xmlns:a16="http://schemas.microsoft.com/office/drawing/2014/main" id="{859E394E-3B6B-B56A-9FA3-4ADDF3711FEB}"/>
              </a:ext>
            </a:extLst>
          </p:cNvPr>
          <p:cNvSpPr>
            <a:spLocks noChangeAspect="1"/>
          </p:cNvSpPr>
          <p:nvPr/>
        </p:nvSpPr>
        <p:spPr>
          <a:xfrm rot="16200000">
            <a:off x="5801039" y="-134135"/>
            <a:ext cx="6225549" cy="6550026"/>
          </a:xfrm>
          <a:custGeom>
            <a:avLst/>
            <a:gdLst>
              <a:gd name="connsiteX0" fmla="*/ 0 w 6372000"/>
              <a:gd name="connsiteY0" fmla="*/ 7204705 h 7204705"/>
              <a:gd name="connsiteX1" fmla="*/ 0 w 6372000"/>
              <a:gd name="connsiteY1" fmla="*/ 0 h 7204705"/>
              <a:gd name="connsiteX2" fmla="*/ 6372000 w 6372000"/>
              <a:gd name="connsiteY2" fmla="*/ 7204705 h 7204705"/>
              <a:gd name="connsiteX3" fmla="*/ 0 w 6372000"/>
              <a:gd name="connsiteY3" fmla="*/ 7204705 h 7204705"/>
              <a:gd name="connsiteX0" fmla="*/ 0 w 6372000"/>
              <a:gd name="connsiteY0" fmla="*/ 7204705 h 7204705"/>
              <a:gd name="connsiteX1" fmla="*/ 0 w 6372000"/>
              <a:gd name="connsiteY1" fmla="*/ 0 h 7204705"/>
              <a:gd name="connsiteX2" fmla="*/ 6348704 w 6372000"/>
              <a:gd name="connsiteY2" fmla="*/ 3460768 h 7204705"/>
              <a:gd name="connsiteX3" fmla="*/ 6372000 w 6372000"/>
              <a:gd name="connsiteY3" fmla="*/ 7204705 h 7204705"/>
              <a:gd name="connsiteX4" fmla="*/ 0 w 6372000"/>
              <a:gd name="connsiteY4" fmla="*/ 7204705 h 7204705"/>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000" h="7039604">
                <a:moveTo>
                  <a:pt x="0" y="7039604"/>
                </a:moveTo>
                <a:cubicBezTo>
                  <a:pt x="4233" y="4693069"/>
                  <a:pt x="8467" y="2308435"/>
                  <a:pt x="12700" y="0"/>
                </a:cubicBezTo>
                <a:cubicBezTo>
                  <a:pt x="956300" y="1068923"/>
                  <a:pt x="5405104" y="2226744"/>
                  <a:pt x="6348704" y="3295667"/>
                </a:cubicBezTo>
                <a:lnTo>
                  <a:pt x="6372000" y="7039604"/>
                </a:lnTo>
                <a:lnTo>
                  <a:pt x="0" y="7039604"/>
                </a:lnTo>
                <a:close/>
              </a:path>
            </a:pathLst>
          </a:custGeom>
          <a:solidFill>
            <a:schemeClr val="bg2">
              <a:lumMod val="50000"/>
              <a:alpha val="7680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xtBox 4">
            <a:extLst>
              <a:ext uri="{FF2B5EF4-FFF2-40B4-BE49-F238E27FC236}">
                <a16:creationId xmlns:a16="http://schemas.microsoft.com/office/drawing/2014/main" id="{15220FA3-AF51-456B-9C47-646C1B832C62}"/>
              </a:ext>
            </a:extLst>
          </p:cNvPr>
          <p:cNvSpPr txBox="1"/>
          <p:nvPr/>
        </p:nvSpPr>
        <p:spPr>
          <a:xfrm>
            <a:off x="1197868" y="1106161"/>
            <a:ext cx="4896544" cy="523220"/>
          </a:xfrm>
          <a:prstGeom prst="rect">
            <a:avLst/>
          </a:prstGeom>
          <a:noFill/>
        </p:spPr>
        <p:txBody>
          <a:bodyPr wrap="square" rtlCol="0" anchor="b">
            <a:spAutoFit/>
          </a:bodyPr>
          <a:lstStyle/>
          <a:p>
            <a:r>
              <a:rPr lang="en-US" sz="2800" kern="0" dirty="0" err="1">
                <a:solidFill>
                  <a:schemeClr val="tx1">
                    <a:lumMod val="75000"/>
                    <a:lumOff val="25000"/>
                  </a:schemeClr>
                </a:solidFill>
                <a:latin typeface="Acherus Grotesque" pitchFamily="2" charset="0"/>
                <a:cs typeface="Arial" pitchFamily="34" charset="0"/>
              </a:rPr>
              <a:t>Financiële</a:t>
            </a:r>
            <a:r>
              <a:rPr lang="en-US" sz="2800" kern="0" dirty="0">
                <a:solidFill>
                  <a:schemeClr val="tx1">
                    <a:lumMod val="75000"/>
                    <a:lumOff val="25000"/>
                  </a:schemeClr>
                </a:solidFill>
                <a:latin typeface="Acherus Grotesque" pitchFamily="2" charset="0"/>
                <a:cs typeface="Arial" pitchFamily="34" charset="0"/>
              </a:rPr>
              <a:t> </a:t>
            </a:r>
            <a:r>
              <a:rPr lang="en-US" sz="2800" kern="0" dirty="0" err="1">
                <a:solidFill>
                  <a:schemeClr val="tx1">
                    <a:lumMod val="75000"/>
                    <a:lumOff val="25000"/>
                  </a:schemeClr>
                </a:solidFill>
                <a:latin typeface="Acherus Grotesque" pitchFamily="2" charset="0"/>
                <a:cs typeface="Arial" pitchFamily="34" charset="0"/>
              </a:rPr>
              <a:t>informatie</a:t>
            </a:r>
            <a:endParaRPr lang="en-US" sz="2800" kern="0" dirty="0">
              <a:solidFill>
                <a:schemeClr val="tx1">
                  <a:lumMod val="75000"/>
                  <a:lumOff val="25000"/>
                </a:schemeClr>
              </a:solidFill>
              <a:latin typeface="Acherus Grotesque" pitchFamily="2" charset="0"/>
              <a:cs typeface="Arial" pitchFamily="34" charset="0"/>
            </a:endParaRPr>
          </a:p>
        </p:txBody>
      </p:sp>
      <p:sp>
        <p:nvSpPr>
          <p:cNvPr id="23" name="Rectangle 22"/>
          <p:cNvSpPr/>
          <p:nvPr/>
        </p:nvSpPr>
        <p:spPr>
          <a:xfrm>
            <a:off x="7445830" y="2453357"/>
            <a:ext cx="4742996" cy="2646878"/>
          </a:xfrm>
          <a:prstGeom prst="rect">
            <a:avLst/>
          </a:prstGeom>
        </p:spPr>
        <p:txBody>
          <a:bodyPr wrap="square">
            <a:spAutoFit/>
          </a:bodyPr>
          <a:lstStyle/>
          <a:p>
            <a:endParaRPr lang="nl-NL" sz="1200" dirty="0">
              <a:solidFill>
                <a:schemeClr val="tx1">
                  <a:lumMod val="75000"/>
                  <a:lumOff val="25000"/>
                </a:schemeClr>
              </a:solidFill>
              <a:latin typeface="Acherus Grotesque" pitchFamily="2" charset="0"/>
              <a:cs typeface="Arial" panose="020B0604020202020204" pitchFamily="34" charset="0"/>
            </a:endParaRPr>
          </a:p>
          <a:p>
            <a:r>
              <a:rPr lang="nl-NL" sz="1100" dirty="0">
                <a:solidFill>
                  <a:schemeClr val="bg1"/>
                </a:solidFill>
                <a:latin typeface="Arial" panose="020B0604020202020204" pitchFamily="34" charset="0"/>
                <a:cs typeface="Arial" panose="020B0604020202020204" pitchFamily="34" charset="0"/>
              </a:rPr>
              <a:t>Vraagprijs: € 185.000,=</a:t>
            </a:r>
          </a:p>
          <a:p>
            <a:endParaRPr lang="nl-NL" sz="1100" dirty="0">
              <a:solidFill>
                <a:schemeClr val="bg1"/>
              </a:solidFill>
              <a:latin typeface="Arial" panose="020B0604020202020204" pitchFamily="34" charset="0"/>
              <a:cs typeface="Arial" panose="020B0604020202020204" pitchFamily="34" charset="0"/>
            </a:endParaRPr>
          </a:p>
          <a:p>
            <a:r>
              <a:rPr lang="nl-NL" sz="1100" dirty="0">
                <a:solidFill>
                  <a:schemeClr val="bg1"/>
                </a:solidFill>
                <a:latin typeface="Arial" panose="020B0604020202020204" pitchFamily="34" charset="0"/>
                <a:cs typeface="Arial" panose="020B0604020202020204" pitchFamily="34" charset="0"/>
              </a:rPr>
              <a:t>Betreft bedrijfsinrichting, inventaris, handels/domeinnaam en de goodwill.</a:t>
            </a:r>
          </a:p>
          <a:p>
            <a:endParaRPr lang="nl-NL" sz="1100" dirty="0">
              <a:solidFill>
                <a:schemeClr val="bg1"/>
              </a:solidFill>
              <a:latin typeface="Arial" panose="020B0604020202020204" pitchFamily="34" charset="0"/>
              <a:cs typeface="Arial" panose="020B0604020202020204" pitchFamily="34" charset="0"/>
            </a:endParaRPr>
          </a:p>
          <a:p>
            <a:r>
              <a:rPr lang="nl-NL" sz="1100" dirty="0">
                <a:solidFill>
                  <a:schemeClr val="bg1"/>
                </a:solidFill>
                <a:latin typeface="Arial" panose="020B0604020202020204" pitchFamily="34" charset="0"/>
                <a:cs typeface="Arial" panose="020B0604020202020204" pitchFamily="34" charset="0"/>
              </a:rPr>
              <a:t>Huurprijs: ca. € 42.500,- per jaar.</a:t>
            </a:r>
          </a:p>
          <a:p>
            <a:endParaRPr lang="nl-NL" sz="1100" dirty="0">
              <a:solidFill>
                <a:schemeClr val="bg1"/>
              </a:solidFill>
              <a:latin typeface="Arial" panose="020B0604020202020204" pitchFamily="34" charset="0"/>
              <a:cs typeface="Arial" panose="020B0604020202020204" pitchFamily="34" charset="0"/>
            </a:endParaRPr>
          </a:p>
          <a:p>
            <a:r>
              <a:rPr lang="nl-NL" sz="1100" dirty="0">
                <a:solidFill>
                  <a:schemeClr val="bg1"/>
                </a:solidFill>
                <a:latin typeface="Arial" panose="020B0604020202020204" pitchFamily="34" charset="0"/>
                <a:cs typeface="Arial" panose="020B0604020202020204" pitchFamily="34" charset="0"/>
              </a:rPr>
              <a:t>Huurcontract: 5+5 ingangsdatum 1 januari 2019 verhuurder is Ymere.</a:t>
            </a:r>
          </a:p>
          <a:p>
            <a:endParaRPr lang="nl-NL" sz="1100" dirty="0">
              <a:solidFill>
                <a:schemeClr val="bg1"/>
              </a:solidFill>
              <a:latin typeface="Arial" panose="020B0604020202020204" pitchFamily="34" charset="0"/>
              <a:cs typeface="Arial" panose="020B0604020202020204" pitchFamily="34" charset="0"/>
            </a:endParaRPr>
          </a:p>
          <a:p>
            <a:r>
              <a:rPr lang="nl-NL" sz="1100" dirty="0">
                <a:solidFill>
                  <a:schemeClr val="bg1"/>
                </a:solidFill>
                <a:latin typeface="Arial" panose="020B0604020202020204" pitchFamily="34" charset="0"/>
                <a:cs typeface="Arial" panose="020B0604020202020204" pitchFamily="34" charset="0"/>
              </a:rPr>
              <a:t>Servicekosten ca. € 50,- per maand.</a:t>
            </a:r>
          </a:p>
          <a:p>
            <a:endParaRPr lang="nl-NL" sz="1100" dirty="0">
              <a:solidFill>
                <a:schemeClr val="bg1"/>
              </a:solidFill>
              <a:latin typeface="Arial" panose="020B0604020202020204" pitchFamily="34" charset="0"/>
              <a:cs typeface="Arial" panose="020B0604020202020204" pitchFamily="34" charset="0"/>
            </a:endParaRPr>
          </a:p>
          <a:p>
            <a:r>
              <a:rPr lang="nl-NL" sz="1100" dirty="0">
                <a:solidFill>
                  <a:schemeClr val="bg1"/>
                </a:solidFill>
                <a:latin typeface="Arial" panose="020B0604020202020204" pitchFamily="34" charset="0"/>
                <a:cs typeface="Arial" panose="020B0604020202020204" pitchFamily="34" charset="0"/>
              </a:rPr>
              <a:t>Aanvaarding: In overleg.</a:t>
            </a:r>
          </a:p>
          <a:p>
            <a:endParaRPr lang="nl-NL" sz="1100" dirty="0">
              <a:solidFill>
                <a:schemeClr val="bg1"/>
              </a:solidFill>
              <a:latin typeface="Arial" panose="020B0604020202020204" pitchFamily="34" charset="0"/>
              <a:cs typeface="Arial" panose="020B0604020202020204" pitchFamily="34" charset="0"/>
            </a:endParaRPr>
          </a:p>
          <a:p>
            <a:r>
              <a:rPr lang="nl-NL" sz="1100" dirty="0">
                <a:solidFill>
                  <a:schemeClr val="bg1"/>
                </a:solidFill>
                <a:latin typeface="Arial" panose="020B0604020202020204" pitchFamily="34" charset="0"/>
                <a:cs typeface="Arial" panose="020B0604020202020204" pitchFamily="34" charset="0"/>
              </a:rPr>
              <a:t>Voorbehoud: Gunning verkoper.</a:t>
            </a:r>
          </a:p>
          <a:p>
            <a:r>
              <a:rPr lang="nl-NL" sz="1100" dirty="0">
                <a:solidFill>
                  <a:schemeClr val="tx1">
                    <a:lumMod val="75000"/>
                    <a:lumOff val="25000"/>
                  </a:schemeClr>
                </a:solidFill>
                <a:latin typeface="Arial" panose="020B0604020202020204" pitchFamily="34" charset="0"/>
                <a:cs typeface="Arial" panose="020B0604020202020204" pitchFamily="34" charset="0"/>
              </a:rPr>
              <a:t>	</a:t>
            </a:r>
          </a:p>
        </p:txBody>
      </p:sp>
      <p:pic>
        <p:nvPicPr>
          <p:cNvPr id="8" name="Afbeelding 7">
            <a:extLst>
              <a:ext uri="{FF2B5EF4-FFF2-40B4-BE49-F238E27FC236}">
                <a16:creationId xmlns:a16="http://schemas.microsoft.com/office/drawing/2014/main" id="{C1029CD1-EB26-C543-AA90-B8D261C95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9" name="Rectangle 22">
            <a:extLst>
              <a:ext uri="{FF2B5EF4-FFF2-40B4-BE49-F238E27FC236}">
                <a16:creationId xmlns:a16="http://schemas.microsoft.com/office/drawing/2014/main" id="{9BC66583-A7F4-464F-9ED1-154EC46E72F6}"/>
              </a:ext>
            </a:extLst>
          </p:cNvPr>
          <p:cNvSpPr/>
          <p:nvPr/>
        </p:nvSpPr>
        <p:spPr>
          <a:xfrm>
            <a:off x="1368336" y="2037859"/>
            <a:ext cx="4555607" cy="3308598"/>
          </a:xfrm>
          <a:prstGeom prst="rect">
            <a:avLst/>
          </a:prstGeom>
        </p:spPr>
        <p:txBody>
          <a:bodyPr wrap="square">
            <a:spAutoFit/>
          </a:bodyPr>
          <a:lstStyle/>
          <a:p>
            <a:r>
              <a:rPr lang="nl-NL" sz="1100" dirty="0">
                <a:solidFill>
                  <a:schemeClr val="bg2">
                    <a:lumMod val="25000"/>
                  </a:schemeClr>
                </a:solidFill>
                <a:latin typeface="Arial" panose="020B0604020202020204" pitchFamily="34" charset="0"/>
                <a:cs typeface="Arial" panose="020B0604020202020204" pitchFamily="34" charset="0"/>
              </a:rPr>
              <a:t>Referentienummer: B100763</a:t>
            </a:r>
          </a:p>
          <a:p>
            <a:endParaRPr lang="nl-NL" sz="1100" dirty="0">
              <a:solidFill>
                <a:schemeClr val="bg2">
                  <a:lumMod val="25000"/>
                </a:schemeClr>
              </a:solidFill>
              <a:latin typeface="Arial" panose="020B0604020202020204" pitchFamily="34" charset="0"/>
              <a:cs typeface="Arial" panose="020B0604020202020204" pitchFamily="34" charset="0"/>
            </a:endParaRPr>
          </a:p>
          <a:p>
            <a:r>
              <a:rPr lang="nl-NL" sz="1100" dirty="0">
                <a:solidFill>
                  <a:schemeClr val="bg2">
                    <a:lumMod val="25000"/>
                  </a:schemeClr>
                </a:solidFill>
                <a:latin typeface="Arial" panose="020B0604020202020204" pitchFamily="34" charset="0"/>
                <a:cs typeface="Arial" panose="020B0604020202020204" pitchFamily="34" charset="0"/>
              </a:rPr>
              <a:t>Horeca Advies Partners</a:t>
            </a:r>
          </a:p>
          <a:p>
            <a:r>
              <a:rPr lang="nl-NL" sz="1100" dirty="0">
                <a:solidFill>
                  <a:schemeClr val="bg2">
                    <a:lumMod val="25000"/>
                  </a:schemeClr>
                </a:solidFill>
                <a:latin typeface="Arial" panose="020B0604020202020204" pitchFamily="34" charset="0"/>
                <a:cs typeface="Arial" panose="020B0604020202020204" pitchFamily="34" charset="0"/>
              </a:rPr>
              <a:t>+31(0)85 760 0229</a:t>
            </a:r>
          </a:p>
          <a:p>
            <a:r>
              <a:rPr lang="nl-NL" sz="1100" dirty="0">
                <a:solidFill>
                  <a:schemeClr val="bg2">
                    <a:lumMod val="2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info@horecaadviespartners.nl</a:t>
            </a:r>
            <a:endParaRPr lang="nl-NL" sz="1100" dirty="0">
              <a:solidFill>
                <a:schemeClr val="bg2">
                  <a:lumMod val="25000"/>
                </a:schemeClr>
              </a:solidFill>
              <a:latin typeface="Arial" panose="020B0604020202020204" pitchFamily="34" charset="0"/>
              <a:cs typeface="Arial" panose="020B0604020202020204" pitchFamily="34" charset="0"/>
            </a:endParaRPr>
          </a:p>
          <a:p>
            <a:r>
              <a:rPr lang="nl-NL" sz="1100" dirty="0">
                <a:solidFill>
                  <a:schemeClr val="bg2">
                    <a:lumMod val="25000"/>
                  </a:schemeClr>
                </a:solidFill>
                <a:latin typeface="Arial" panose="020B0604020202020204" pitchFamily="34" charset="0"/>
                <a:cs typeface="Arial" panose="020B0604020202020204" pitchFamily="34" charset="0"/>
              </a:rPr>
              <a:t> </a:t>
            </a:r>
          </a:p>
          <a:p>
            <a:r>
              <a:rPr lang="nl-NL" sz="1100" dirty="0">
                <a:solidFill>
                  <a:schemeClr val="bg2">
                    <a:lumMod val="25000"/>
                  </a:schemeClr>
                </a:solidFill>
                <a:latin typeface="Arial" panose="020B0604020202020204" pitchFamily="34" charset="0"/>
                <a:cs typeface="Arial" panose="020B0604020202020204" pitchFamily="34" charset="0"/>
              </a:rPr>
              <a:t> </a:t>
            </a:r>
          </a:p>
          <a:p>
            <a:r>
              <a:rPr lang="nl-NL" sz="1100" dirty="0">
                <a:solidFill>
                  <a:schemeClr val="bg2">
                    <a:lumMod val="25000"/>
                  </a:schemeClr>
                </a:solidFill>
                <a:latin typeface="Arial" panose="020B0604020202020204" pitchFamily="34" charset="0"/>
                <a:cs typeface="Arial" panose="020B0604020202020204" pitchFamily="34" charset="0"/>
              </a:rPr>
              <a:t>CONTACTPERSOON</a:t>
            </a:r>
          </a:p>
          <a:p>
            <a:r>
              <a:rPr lang="nl-NL" sz="1100" dirty="0">
                <a:solidFill>
                  <a:schemeClr val="bg2">
                    <a:lumMod val="25000"/>
                  </a:schemeClr>
                </a:solidFill>
                <a:latin typeface="Arial" panose="020B0604020202020204" pitchFamily="34" charset="0"/>
                <a:cs typeface="Arial" panose="020B0604020202020204" pitchFamily="34" charset="0"/>
              </a:rPr>
              <a:t>Johan Jonk</a:t>
            </a:r>
          </a:p>
          <a:p>
            <a:r>
              <a:rPr lang="nl-NL" sz="1100" dirty="0" err="1">
                <a:solidFill>
                  <a:schemeClr val="bg2">
                    <a:lumMod val="25000"/>
                  </a:schemeClr>
                </a:solidFill>
                <a:latin typeface="Arial" panose="020B0604020202020204" pitchFamily="34" charset="0"/>
                <a:cs typeface="Arial" panose="020B0604020202020204" pitchFamily="34" charset="0"/>
              </a:rPr>
              <a:t>johan@horecaadviespartners.nl</a:t>
            </a:r>
            <a:endParaRPr lang="nl-NL" sz="1100" dirty="0">
              <a:solidFill>
                <a:schemeClr val="bg2">
                  <a:lumMod val="25000"/>
                </a:schemeClr>
              </a:solidFill>
              <a:latin typeface="Arial" panose="020B0604020202020204" pitchFamily="34" charset="0"/>
              <a:cs typeface="Arial" panose="020B0604020202020204" pitchFamily="34" charset="0"/>
            </a:endParaRPr>
          </a:p>
          <a:p>
            <a:r>
              <a:rPr lang="nl-NL" sz="1100" dirty="0">
                <a:solidFill>
                  <a:schemeClr val="bg2">
                    <a:lumMod val="25000"/>
                  </a:schemeClr>
                </a:solidFill>
                <a:latin typeface="Arial" panose="020B0604020202020204" pitchFamily="34" charset="0"/>
                <a:cs typeface="Arial" panose="020B0604020202020204" pitchFamily="34" charset="0"/>
              </a:rPr>
              <a:t>+31(0)6 1133 5308</a:t>
            </a:r>
          </a:p>
          <a:p>
            <a:endParaRPr lang="nl-NL" sz="1100" dirty="0">
              <a:solidFill>
                <a:schemeClr val="bg2">
                  <a:lumMod val="25000"/>
                </a:schemeClr>
              </a:solidFill>
              <a:latin typeface="Arial" panose="020B0604020202020204" pitchFamily="34" charset="0"/>
              <a:cs typeface="Arial" panose="020B0604020202020204" pitchFamily="34" charset="0"/>
            </a:endParaRPr>
          </a:p>
          <a:p>
            <a:r>
              <a:rPr lang="nl-NL" sz="1100" dirty="0">
                <a:solidFill>
                  <a:schemeClr val="bg2">
                    <a:lumMod val="25000"/>
                  </a:schemeClr>
                </a:solidFill>
                <a:latin typeface="Arial" panose="020B0604020202020204" pitchFamily="34" charset="0"/>
                <a:cs typeface="Arial" panose="020B0604020202020204" pitchFamily="34" charset="0"/>
              </a:rPr>
              <a:t>For Value</a:t>
            </a:r>
          </a:p>
          <a:p>
            <a:r>
              <a:rPr lang="nl-NL" sz="1100" dirty="0">
                <a:solidFill>
                  <a:schemeClr val="bg2">
                    <a:lumMod val="25000"/>
                  </a:schemeClr>
                </a:solidFill>
                <a:latin typeface="Arial" panose="020B0604020202020204" pitchFamily="34" charset="0"/>
                <a:cs typeface="Arial" panose="020B0604020202020204" pitchFamily="34" charset="0"/>
              </a:rPr>
              <a:t>Matthias Jonkman</a:t>
            </a:r>
          </a:p>
          <a:p>
            <a:r>
              <a:rPr lang="nl-NL" sz="1100" dirty="0" err="1">
                <a:solidFill>
                  <a:schemeClr val="bg2">
                    <a:lumMod val="25000"/>
                  </a:schemeClr>
                </a:solidFill>
                <a:latin typeface="Arial" panose="020B0604020202020204" pitchFamily="34" charset="0"/>
                <a:cs typeface="Arial" panose="020B0604020202020204" pitchFamily="34" charset="0"/>
              </a:rPr>
              <a:t>mjonkman@forvalue.nl</a:t>
            </a:r>
            <a:endParaRPr lang="nl-NL" sz="1100" dirty="0">
              <a:solidFill>
                <a:schemeClr val="bg2">
                  <a:lumMod val="25000"/>
                </a:schemeClr>
              </a:solidFill>
              <a:latin typeface="Arial" panose="020B0604020202020204" pitchFamily="34" charset="0"/>
              <a:cs typeface="Arial" panose="020B0604020202020204" pitchFamily="34" charset="0"/>
            </a:endParaRPr>
          </a:p>
          <a:p>
            <a:endParaRPr lang="nl-NL" sz="1100" dirty="0">
              <a:solidFill>
                <a:schemeClr val="bg2">
                  <a:lumMod val="25000"/>
                </a:schemeClr>
              </a:solidFill>
              <a:latin typeface="Arial" panose="020B0604020202020204" pitchFamily="34" charset="0"/>
              <a:cs typeface="Arial" panose="020B0604020202020204" pitchFamily="34" charset="0"/>
            </a:endParaRPr>
          </a:p>
          <a:p>
            <a:endParaRPr lang="nl-NL" sz="1100" dirty="0">
              <a:solidFill>
                <a:schemeClr val="bg2">
                  <a:lumMod val="25000"/>
                </a:schemeClr>
              </a:solidFill>
              <a:latin typeface="Arial" panose="020B0604020202020204" pitchFamily="34" charset="0"/>
              <a:cs typeface="Arial" panose="020B0604020202020204" pitchFamily="34" charset="0"/>
            </a:endParaRPr>
          </a:p>
          <a:p>
            <a:endParaRPr lang="nl-NL" sz="1100" dirty="0">
              <a:solidFill>
                <a:schemeClr val="tx1">
                  <a:lumMod val="75000"/>
                  <a:lumOff val="25000"/>
                </a:schemeClr>
              </a:solidFill>
              <a:latin typeface="Arial" panose="020B0604020202020204" pitchFamily="34" charset="0"/>
              <a:cs typeface="Arial" panose="020B0604020202020204" pitchFamily="34" charset="0"/>
            </a:endParaRPr>
          </a:p>
          <a:p>
            <a:endParaRPr lang="nl-NL"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Rectangle 21">
            <a:extLst>
              <a:ext uri="{FF2B5EF4-FFF2-40B4-BE49-F238E27FC236}">
                <a16:creationId xmlns:a16="http://schemas.microsoft.com/office/drawing/2014/main" id="{B325B17E-3C78-616E-1AAF-17B01E5B869B}"/>
              </a:ext>
            </a:extLst>
          </p:cNvPr>
          <p:cNvSpPr/>
          <p:nvPr/>
        </p:nvSpPr>
        <p:spPr>
          <a:xfrm>
            <a:off x="0" y="6251906"/>
            <a:ext cx="12188828" cy="65057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6513387"/>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06A815F-3F15-FC3C-767D-1202D9529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4" cy="6425164"/>
          </a:xfrm>
          <a:prstGeom prst="rect">
            <a:avLst/>
          </a:prstGeom>
        </p:spPr>
      </p:pic>
      <p:sp>
        <p:nvSpPr>
          <p:cNvPr id="5" name="Rectangle 4"/>
          <p:cNvSpPr>
            <a:spLocks/>
          </p:cNvSpPr>
          <p:nvPr/>
        </p:nvSpPr>
        <p:spPr>
          <a:xfrm>
            <a:off x="8150086" y="2321771"/>
            <a:ext cx="3593233" cy="261610"/>
          </a:xfrm>
          <a:prstGeom prst="rect">
            <a:avLst/>
          </a:prstGeom>
        </p:spPr>
        <p:txBody>
          <a:bodyPr wrap="square">
            <a:spAutoFit/>
          </a:bodyPr>
          <a:lstStyle/>
          <a:p>
            <a:pPr algn="just"/>
            <a:endParaRPr lang="nl-NL" sz="1100" kern="0" dirty="0">
              <a:solidFill>
                <a:schemeClr val="bg1"/>
              </a:solidFill>
              <a:latin typeface="Arial" panose="020B0604020202020204" pitchFamily="34" charset="0"/>
              <a:cs typeface="Arial" panose="020B0604020202020204" pitchFamily="34" charset="0"/>
            </a:endParaRPr>
          </a:p>
        </p:txBody>
      </p:sp>
      <p:pic>
        <p:nvPicPr>
          <p:cNvPr id="28" name="Afbeelding 27">
            <a:extLst>
              <a:ext uri="{FF2B5EF4-FFF2-40B4-BE49-F238E27FC236}">
                <a16:creationId xmlns:a16="http://schemas.microsoft.com/office/drawing/2014/main" id="{297FA3F3-06DF-114A-8E99-CAA14924A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2" name="Rectangle 21">
            <a:extLst>
              <a:ext uri="{FF2B5EF4-FFF2-40B4-BE49-F238E27FC236}">
                <a16:creationId xmlns:a16="http://schemas.microsoft.com/office/drawing/2014/main" id="{52ABA771-C1D7-78F6-1346-4FBD3EE7A7BD}"/>
              </a:ext>
            </a:extLst>
          </p:cNvPr>
          <p:cNvSpPr/>
          <p:nvPr/>
        </p:nvSpPr>
        <p:spPr>
          <a:xfrm>
            <a:off x="0" y="6415925"/>
            <a:ext cx="12188825" cy="48830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C7B99D6E-4B7A-BFC9-F4AB-707E668C6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66066">
            <a:off x="4721776" y="4679120"/>
            <a:ext cx="1445078" cy="213945"/>
          </a:xfrm>
          <a:prstGeom prst="rect">
            <a:avLst/>
          </a:prstGeom>
        </p:spPr>
      </p:pic>
    </p:spTree>
    <p:extLst>
      <p:ext uri="{BB962C8B-B14F-4D97-AF65-F5344CB8AC3E}">
        <p14:creationId xmlns:p14="http://schemas.microsoft.com/office/powerpoint/2010/main" val="234512657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1" y="0"/>
            <a:ext cx="12188825"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nl-NL" sz="14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448886" y="685260"/>
            <a:ext cx="6106619" cy="984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Acherus Grotesque" pitchFamily="2" charset="0"/>
            </a:endParaRPr>
          </a:p>
        </p:txBody>
      </p:sp>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86" y="741812"/>
            <a:ext cx="3993263" cy="798655"/>
          </a:xfrm>
          <a:prstGeom prst="rect">
            <a:avLst/>
          </a:prstGeom>
        </p:spPr>
      </p:pic>
      <p:sp>
        <p:nvSpPr>
          <p:cNvPr id="22" name="TextBox 20">
            <a:extLst>
              <a:ext uri="{FF2B5EF4-FFF2-40B4-BE49-F238E27FC236}">
                <a16:creationId xmlns:a16="http://schemas.microsoft.com/office/drawing/2014/main" id="{AD121365-BF67-1B4A-99F8-560D797D05C6}"/>
              </a:ext>
            </a:extLst>
          </p:cNvPr>
          <p:cNvSpPr txBox="1"/>
          <p:nvPr/>
        </p:nvSpPr>
        <p:spPr>
          <a:xfrm>
            <a:off x="536129" y="1765441"/>
            <a:ext cx="3358839" cy="1723549"/>
          </a:xfrm>
          <a:prstGeom prst="rect">
            <a:avLst/>
          </a:prstGeom>
          <a:noFill/>
        </p:spPr>
        <p:txBody>
          <a:bodyPr wrap="square" lIns="0" tIns="0" rIns="0" bIns="0" rtlCol="0" anchor="t">
            <a:spAutoFit/>
          </a:bodyPr>
          <a:lstStyle/>
          <a:p>
            <a:r>
              <a:rPr lang="en-US" sz="1200" kern="0" dirty="0">
                <a:solidFill>
                  <a:schemeClr val="bg1"/>
                </a:solidFill>
                <a:latin typeface="Arial" panose="020B0604020202020204" pitchFamily="34" charset="0"/>
                <a:cs typeface="Arial" panose="020B0604020202020204" pitchFamily="34" charset="0"/>
              </a:rPr>
              <a:t>HAP </a:t>
            </a:r>
            <a:r>
              <a:rPr lang="en-US" sz="1200" kern="0" dirty="0" err="1">
                <a:solidFill>
                  <a:schemeClr val="bg1"/>
                </a:solidFill>
                <a:latin typeface="Arial" panose="020B0604020202020204" pitchFamily="34" charset="0"/>
                <a:cs typeface="Arial" panose="020B0604020202020204" pitchFamily="34" charset="0"/>
              </a:rPr>
              <a:t>Horecamakelaardij</a:t>
            </a:r>
            <a:endParaRPr lang="en-US" sz="1200" kern="0" dirty="0">
              <a:solidFill>
                <a:schemeClr val="bg1"/>
              </a:solidFill>
              <a:latin typeface="Arial" panose="020B0604020202020204" pitchFamily="34" charset="0"/>
              <a:cs typeface="Arial" panose="020B0604020202020204" pitchFamily="34" charset="0"/>
            </a:endParaRPr>
          </a:p>
          <a:p>
            <a:r>
              <a:rPr lang="en-US" sz="1200" kern="0" dirty="0" err="1">
                <a:solidFill>
                  <a:schemeClr val="bg1"/>
                </a:solidFill>
                <a:latin typeface="Arial" panose="020B0604020202020204" pitchFamily="34" charset="0"/>
                <a:cs typeface="Arial" panose="020B0604020202020204" pitchFamily="34" charset="0"/>
              </a:rPr>
              <a:t>Siriusdreef</a:t>
            </a:r>
            <a:r>
              <a:rPr lang="en-US" sz="1200" kern="0" dirty="0">
                <a:solidFill>
                  <a:schemeClr val="bg1"/>
                </a:solidFill>
                <a:latin typeface="Arial" panose="020B0604020202020204" pitchFamily="34" charset="0"/>
                <a:cs typeface="Arial" panose="020B0604020202020204" pitchFamily="34" charset="0"/>
              </a:rPr>
              <a:t> 17</a:t>
            </a:r>
          </a:p>
          <a:p>
            <a:r>
              <a:rPr lang="en-US" sz="1200" kern="0" dirty="0">
                <a:solidFill>
                  <a:schemeClr val="bg1"/>
                </a:solidFill>
                <a:latin typeface="Arial" panose="020B0604020202020204" pitchFamily="34" charset="0"/>
                <a:cs typeface="Arial" panose="020B0604020202020204" pitchFamily="34" charset="0"/>
              </a:rPr>
              <a:t>2321WT </a:t>
            </a:r>
            <a:r>
              <a:rPr lang="en-US" sz="1200" kern="0" dirty="0" err="1">
                <a:solidFill>
                  <a:schemeClr val="bg1"/>
                </a:solidFill>
                <a:latin typeface="Arial" panose="020B0604020202020204" pitchFamily="34" charset="0"/>
                <a:cs typeface="Arial" panose="020B0604020202020204" pitchFamily="34" charset="0"/>
              </a:rPr>
              <a:t>Hoofddorp</a:t>
            </a:r>
            <a:endParaRPr lang="en-US" sz="1200" kern="0" dirty="0">
              <a:solidFill>
                <a:schemeClr val="bg1"/>
              </a:solidFill>
              <a:latin typeface="Arial" panose="020B0604020202020204" pitchFamily="34" charset="0"/>
              <a:cs typeface="Arial" panose="020B0604020202020204" pitchFamily="34" charset="0"/>
            </a:endParaRPr>
          </a:p>
          <a:p>
            <a:endParaRPr lang="en-US" sz="1200" kern="0" dirty="0">
              <a:solidFill>
                <a:schemeClr val="bg1"/>
              </a:solidFill>
              <a:latin typeface="Arial" panose="020B0604020202020204" pitchFamily="34" charset="0"/>
              <a:cs typeface="Arial" panose="020B0604020202020204" pitchFamily="34" charset="0"/>
            </a:endParaRPr>
          </a:p>
          <a:p>
            <a:r>
              <a:rPr lang="en-US" sz="1200" kern="0" dirty="0">
                <a:solidFill>
                  <a:schemeClr val="bg1"/>
                </a:solidFill>
                <a:latin typeface="Arial" panose="020B0604020202020204" pitchFamily="34" charset="0"/>
                <a:cs typeface="Arial" panose="020B0604020202020204" pitchFamily="34" charset="0"/>
              </a:rPr>
              <a:t>T: +31 (0) 85 760 02 29</a:t>
            </a:r>
          </a:p>
          <a:p>
            <a:r>
              <a:rPr lang="en-US" sz="1200" kern="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 www.horecaadviespartners.nl</a:t>
            </a:r>
            <a:endParaRPr lang="en-US" sz="1200" kern="0" dirty="0">
              <a:solidFill>
                <a:schemeClr val="bg1"/>
              </a:solidFill>
              <a:latin typeface="Arial" panose="020B0604020202020204" pitchFamily="34" charset="0"/>
              <a:cs typeface="Arial" panose="020B0604020202020204" pitchFamily="34" charset="0"/>
            </a:endParaRPr>
          </a:p>
          <a:p>
            <a:r>
              <a:rPr lang="en-US" sz="1200" kern="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 info@horecaadviespartners.nl</a:t>
            </a:r>
            <a:endParaRPr lang="en-US" sz="1200" kern="0" dirty="0">
              <a:solidFill>
                <a:schemeClr val="bg1"/>
              </a:solidFill>
              <a:latin typeface="Arial" panose="020B0604020202020204" pitchFamily="34" charset="0"/>
              <a:cs typeface="Arial" panose="020B0604020202020204" pitchFamily="34" charset="0"/>
            </a:endParaRPr>
          </a:p>
          <a:p>
            <a:endParaRPr lang="en-US" sz="1400" kern="0" dirty="0">
              <a:solidFill>
                <a:schemeClr val="bg1"/>
              </a:solidFill>
              <a:latin typeface="Acherus Grotesque" pitchFamily="2" charset="0"/>
              <a:cs typeface="Arial" pitchFamily="34" charset="0"/>
            </a:endParaRPr>
          </a:p>
          <a:p>
            <a:endParaRPr lang="en-US" sz="1400" kern="0" spc="100" dirty="0">
              <a:solidFill>
                <a:schemeClr val="bg1"/>
              </a:solidFill>
              <a:latin typeface="Acherus Grotesque" pitchFamily="2" charset="0"/>
              <a:cs typeface="Arial" pitchFamily="34" charset="0"/>
            </a:endParaRPr>
          </a:p>
        </p:txBody>
      </p:sp>
      <p:sp>
        <p:nvSpPr>
          <p:cNvPr id="35" name="TextBox 43">
            <a:extLst>
              <a:ext uri="{FF2B5EF4-FFF2-40B4-BE49-F238E27FC236}">
                <a16:creationId xmlns:a16="http://schemas.microsoft.com/office/drawing/2014/main" id="{C932D291-4F00-8745-A2AA-3EE66F12534E}"/>
              </a:ext>
            </a:extLst>
          </p:cNvPr>
          <p:cNvSpPr txBox="1"/>
          <p:nvPr/>
        </p:nvSpPr>
        <p:spPr>
          <a:xfrm>
            <a:off x="6660813" y="1177420"/>
            <a:ext cx="5460664" cy="861774"/>
          </a:xfrm>
          <a:prstGeom prst="rect">
            <a:avLst/>
          </a:prstGeom>
          <a:noFill/>
        </p:spPr>
        <p:txBody>
          <a:bodyPr wrap="square" rtlCol="0" anchor="t">
            <a:spAutoFit/>
          </a:bodyPr>
          <a:lstStyle>
            <a:defPPr>
              <a:defRPr lang="en-US"/>
            </a:defPPr>
            <a:lvl1pPr algn="ctr">
              <a:defRPr sz="1800" kern="0">
                <a:latin typeface="Arial" pitchFamily="34" charset="0"/>
                <a:cs typeface="Arial" pitchFamily="34" charset="0"/>
              </a:defRPr>
            </a:lvl1pPr>
          </a:lstStyle>
          <a:p>
            <a:pPr algn="l"/>
            <a:r>
              <a:rPr lang="nl-NL" sz="1000" b="1" dirty="0">
                <a:solidFill>
                  <a:schemeClr val="bg1"/>
                </a:solidFill>
              </a:rPr>
              <a:t>Johan Jonk</a:t>
            </a:r>
          </a:p>
          <a:p>
            <a:pPr algn="l"/>
            <a:r>
              <a:rPr lang="nl-NL" sz="1000" dirty="0">
                <a:solidFill>
                  <a:schemeClr val="bg1"/>
                </a:solidFill>
              </a:rPr>
              <a:t>Horecamakelaar</a:t>
            </a:r>
            <a:br>
              <a:rPr lang="nl-NL" sz="1000" dirty="0">
                <a:solidFill>
                  <a:schemeClr val="bg1"/>
                </a:solidFill>
              </a:rPr>
            </a:br>
            <a:endParaRPr lang="nl-NL" sz="1000" dirty="0">
              <a:solidFill>
                <a:schemeClr val="bg1"/>
              </a:solidFill>
            </a:endParaRPr>
          </a:p>
          <a:p>
            <a:pPr algn="l"/>
            <a:r>
              <a:rPr lang="nl-NL" sz="1000" dirty="0">
                <a:solidFill>
                  <a:schemeClr val="bg1"/>
                </a:solidFill>
              </a:rPr>
              <a:t>Specialiteit: </a:t>
            </a:r>
          </a:p>
          <a:p>
            <a:pPr algn="l"/>
            <a:r>
              <a:rPr lang="nl-NL" sz="1000" dirty="0">
                <a:solidFill>
                  <a:schemeClr val="bg1"/>
                </a:solidFill>
              </a:rPr>
              <a:t>Aan- &amp; verkoop horecabedrijven. Lid </a:t>
            </a:r>
            <a:r>
              <a:rPr lang="nl-NL" sz="1000" dirty="0" err="1">
                <a:solidFill>
                  <a:schemeClr val="bg1"/>
                </a:solidFill>
              </a:rPr>
              <a:t>VastgoedPro</a:t>
            </a:r>
            <a:r>
              <a:rPr lang="nl-NL" sz="1000" dirty="0">
                <a:solidFill>
                  <a:schemeClr val="bg1"/>
                </a:solidFill>
              </a:rPr>
              <a:t>.</a:t>
            </a:r>
            <a:endParaRPr lang="en-US" sz="1000" dirty="0">
              <a:solidFill>
                <a:schemeClr val="bg1"/>
              </a:solidFill>
            </a:endParaRPr>
          </a:p>
        </p:txBody>
      </p:sp>
      <p:sp>
        <p:nvSpPr>
          <p:cNvPr id="37" name="TextBox 43">
            <a:extLst>
              <a:ext uri="{FF2B5EF4-FFF2-40B4-BE49-F238E27FC236}">
                <a16:creationId xmlns:a16="http://schemas.microsoft.com/office/drawing/2014/main" id="{98D941F7-F977-4E41-BF2F-D6B4541A9D64}"/>
              </a:ext>
            </a:extLst>
          </p:cNvPr>
          <p:cNvSpPr txBox="1"/>
          <p:nvPr/>
        </p:nvSpPr>
        <p:spPr>
          <a:xfrm>
            <a:off x="6555505" y="5308400"/>
            <a:ext cx="5460664" cy="246221"/>
          </a:xfrm>
          <a:prstGeom prst="rect">
            <a:avLst/>
          </a:prstGeom>
          <a:noFill/>
        </p:spPr>
        <p:txBody>
          <a:bodyPr wrap="square" rtlCol="0" anchor="t">
            <a:spAutoFit/>
          </a:bodyPr>
          <a:lstStyle>
            <a:defPPr>
              <a:defRPr lang="en-US"/>
            </a:defPPr>
            <a:lvl1pPr algn="ctr">
              <a:defRPr sz="1800" kern="0">
                <a:latin typeface="Arial" pitchFamily="34" charset="0"/>
                <a:cs typeface="Arial" pitchFamily="34" charset="0"/>
              </a:defRPr>
            </a:lvl1pPr>
          </a:lstStyle>
          <a:p>
            <a:pPr algn="l"/>
            <a:endParaRPr lang="en-US" sz="1000" dirty="0">
              <a:solidFill>
                <a:schemeClr val="tx1">
                  <a:lumMod val="75000"/>
                  <a:lumOff val="25000"/>
                </a:schemeClr>
              </a:solidFill>
              <a:latin typeface="Acherus Grotesque" pitchFamily="2" charset="0"/>
            </a:endParaRPr>
          </a:p>
        </p:txBody>
      </p:sp>
      <p:sp>
        <p:nvSpPr>
          <p:cNvPr id="4" name="Ovaal 3">
            <a:extLst>
              <a:ext uri="{FF2B5EF4-FFF2-40B4-BE49-F238E27FC236}">
                <a16:creationId xmlns:a16="http://schemas.microsoft.com/office/drawing/2014/main" id="{AD66C4DA-E4F7-44FB-65FE-B0AF3257D2A8}"/>
              </a:ext>
            </a:extLst>
          </p:cNvPr>
          <p:cNvSpPr/>
          <p:nvPr/>
        </p:nvSpPr>
        <p:spPr>
          <a:xfrm>
            <a:off x="4846844" y="807806"/>
            <a:ext cx="1670700" cy="1723549"/>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EB5D9CC4-E17C-4F47-3552-35F6099D16C7}"/>
              </a:ext>
            </a:extLst>
          </p:cNvPr>
          <p:cNvPicPr>
            <a:picLocks noChangeAspect="1"/>
          </p:cNvPicPr>
          <p:nvPr/>
        </p:nvPicPr>
        <p:blipFill>
          <a:blip r:embed="rId7">
            <a:extLst>
              <a:ext uri="{BEBA8EAE-BF5A-486C-A8C5-ECC9F3942E4B}">
                <a14:imgProps xmlns:a14="http://schemas.microsoft.com/office/drawing/2010/main">
                  <a14:imgLayer r:embed="rId8">
                    <a14:imgEffect>
                      <a14:saturation sat="13000"/>
                    </a14:imgEffect>
                  </a14:imgLayer>
                </a14:imgProps>
              </a:ext>
              <a:ext uri="{28A0092B-C50C-407E-A947-70E740481C1C}">
                <a14:useLocalDpi xmlns:a14="http://schemas.microsoft.com/office/drawing/2010/main" val="0"/>
              </a:ext>
            </a:extLst>
          </a:blip>
          <a:srcRect t="1422" b="1422"/>
          <a:stretch/>
        </p:blipFill>
        <p:spPr>
          <a:xfrm>
            <a:off x="4872909" y="2567225"/>
            <a:ext cx="1644635" cy="1723549"/>
          </a:xfrm>
          <a:prstGeom prst="ellipse">
            <a:avLst/>
          </a:prstGeom>
        </p:spPr>
      </p:pic>
      <p:sp>
        <p:nvSpPr>
          <p:cNvPr id="7" name="Tekstvak 6">
            <a:extLst>
              <a:ext uri="{FF2B5EF4-FFF2-40B4-BE49-F238E27FC236}">
                <a16:creationId xmlns:a16="http://schemas.microsoft.com/office/drawing/2014/main" id="{398256D8-F3A3-7BE9-AC86-481BED8AD04F}"/>
              </a:ext>
            </a:extLst>
          </p:cNvPr>
          <p:cNvSpPr txBox="1"/>
          <p:nvPr/>
        </p:nvSpPr>
        <p:spPr>
          <a:xfrm>
            <a:off x="6660813" y="2938803"/>
            <a:ext cx="2130014" cy="707886"/>
          </a:xfrm>
          <a:prstGeom prst="rect">
            <a:avLst/>
          </a:prstGeom>
          <a:noFill/>
        </p:spPr>
        <p:txBody>
          <a:bodyPr wrap="square" rtlCol="0">
            <a:spAutoFit/>
          </a:bodyPr>
          <a:lstStyle/>
          <a:p>
            <a:pPr marL="0" marR="0" lvl="0" indent="0" algn="l" rtl="0">
              <a:spcBef>
                <a:spcPts val="0"/>
              </a:spcBef>
              <a:spcAft>
                <a:spcPts val="0"/>
              </a:spcAft>
              <a:buNone/>
            </a:pPr>
            <a:r>
              <a:rPr lang="en-US" sz="1000" b="1" dirty="0">
                <a:solidFill>
                  <a:schemeClr val="bg1"/>
                </a:solidFill>
                <a:latin typeface="Arial" panose="020B0604020202020204" pitchFamily="34" charset="0"/>
                <a:ea typeface="Arial"/>
                <a:cs typeface="Arial" panose="020B0604020202020204" pitchFamily="34" charset="0"/>
                <a:sym typeface="Arial"/>
              </a:rPr>
              <a:t>Susan </a:t>
            </a:r>
            <a:r>
              <a:rPr lang="en-US" sz="1000" b="1" dirty="0" err="1">
                <a:solidFill>
                  <a:schemeClr val="bg1"/>
                </a:solidFill>
                <a:latin typeface="Arial" panose="020B0604020202020204" pitchFamily="34" charset="0"/>
                <a:ea typeface="Arial"/>
                <a:cs typeface="Arial" panose="020B0604020202020204" pitchFamily="34" charset="0"/>
                <a:sym typeface="Arial"/>
              </a:rPr>
              <a:t>Hamelink</a:t>
            </a:r>
            <a:endParaRPr lang="en-US" sz="1000" b="1" dirty="0">
              <a:solidFill>
                <a:schemeClr val="bg1"/>
              </a:solidFill>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000" dirty="0" err="1">
                <a:solidFill>
                  <a:schemeClr val="bg1"/>
                </a:solidFill>
                <a:latin typeface="Arial" panose="020B0604020202020204" pitchFamily="34" charset="0"/>
                <a:ea typeface="Arial"/>
                <a:cs typeface="Arial" panose="020B0604020202020204" pitchFamily="34" charset="0"/>
                <a:sym typeface="Arial"/>
              </a:rPr>
              <a:t>Assistente</a:t>
            </a:r>
            <a:br>
              <a:rPr lang="en-US" sz="1000" dirty="0">
                <a:solidFill>
                  <a:schemeClr val="bg1"/>
                </a:solidFill>
                <a:latin typeface="Arial" panose="020B0604020202020204" pitchFamily="34" charset="0"/>
                <a:ea typeface="Arial"/>
                <a:cs typeface="Arial" panose="020B0604020202020204" pitchFamily="34" charset="0"/>
                <a:sym typeface="Arial"/>
              </a:rPr>
            </a:br>
            <a:endParaRPr lang="en-US" sz="10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en-US" sz="1000" dirty="0">
                <a:solidFill>
                  <a:schemeClr val="bg1"/>
                </a:solidFill>
                <a:latin typeface="Arial" panose="020B0604020202020204" pitchFamily="34" charset="0"/>
                <a:ea typeface="Arial"/>
                <a:cs typeface="Arial" panose="020B0604020202020204" pitchFamily="34" charset="0"/>
                <a:sym typeface="Arial"/>
              </a:rPr>
              <a:t>Office Manager, Social Media</a:t>
            </a:r>
            <a:endParaRPr lang="nl-NL" sz="1000" dirty="0">
              <a:solidFill>
                <a:schemeClr val="bg1"/>
              </a:solidFill>
              <a:latin typeface="Arial" panose="020B0604020202020204" pitchFamily="34" charset="0"/>
              <a:cs typeface="Arial" panose="020B0604020202020204" pitchFamily="34" charset="0"/>
            </a:endParaRPr>
          </a:p>
        </p:txBody>
      </p:sp>
      <p:sp>
        <p:nvSpPr>
          <p:cNvPr id="10" name="Tekstvak 9">
            <a:extLst>
              <a:ext uri="{FF2B5EF4-FFF2-40B4-BE49-F238E27FC236}">
                <a16:creationId xmlns:a16="http://schemas.microsoft.com/office/drawing/2014/main" id="{9D0EA8BA-40A7-DD0C-C2B7-363EC706CC4D}"/>
              </a:ext>
            </a:extLst>
          </p:cNvPr>
          <p:cNvSpPr txBox="1"/>
          <p:nvPr/>
        </p:nvSpPr>
        <p:spPr>
          <a:xfrm>
            <a:off x="6660813" y="315928"/>
            <a:ext cx="4500209" cy="369332"/>
          </a:xfrm>
          <a:prstGeom prst="rect">
            <a:avLst/>
          </a:prstGeom>
          <a:noFill/>
        </p:spPr>
        <p:txBody>
          <a:bodyPr wrap="square" rtlCol="0">
            <a:spAutoFit/>
          </a:bodyPr>
          <a:lstStyle/>
          <a:p>
            <a:r>
              <a:rPr lang="nl-NL" u="sng" dirty="0">
                <a:solidFill>
                  <a:schemeClr val="bg1"/>
                </a:solidFill>
              </a:rPr>
              <a:t>Uw contactpersonen voor dit object zijn:</a:t>
            </a:r>
          </a:p>
        </p:txBody>
      </p:sp>
      <p:sp>
        <p:nvSpPr>
          <p:cNvPr id="8" name="Rectangle 21">
            <a:extLst>
              <a:ext uri="{FF2B5EF4-FFF2-40B4-BE49-F238E27FC236}">
                <a16:creationId xmlns:a16="http://schemas.microsoft.com/office/drawing/2014/main" id="{E0FE4264-90A0-6B7E-6637-9AECAF3D3B14}"/>
              </a:ext>
            </a:extLst>
          </p:cNvPr>
          <p:cNvSpPr/>
          <p:nvPr/>
        </p:nvSpPr>
        <p:spPr>
          <a:xfrm>
            <a:off x="0" y="6251906"/>
            <a:ext cx="12188828" cy="65057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C4A2E702-E524-0DE1-E142-F7E23091D25A}"/>
              </a:ext>
            </a:extLst>
          </p:cNvPr>
          <p:cNvPicPr>
            <a:picLocks noChangeAspect="1"/>
          </p:cNvPicPr>
          <p:nvPr/>
        </p:nvPicPr>
        <p:blipFill>
          <a:blip r:embed="rId9">
            <a:extLst>
              <a:ext uri="{28A0092B-C50C-407E-A947-70E740481C1C}">
                <a14:useLocalDpi xmlns:a14="http://schemas.microsoft.com/office/drawing/2010/main" val="0"/>
              </a:ext>
            </a:extLst>
          </a:blip>
          <a:srcRect l="12095" r="12095"/>
          <a:stretch/>
        </p:blipFill>
        <p:spPr>
          <a:xfrm>
            <a:off x="4959236" y="4290612"/>
            <a:ext cx="1644635" cy="1723549"/>
          </a:xfrm>
          <a:prstGeom prst="ellipse">
            <a:avLst/>
          </a:prstGeom>
        </p:spPr>
      </p:pic>
      <p:sp>
        <p:nvSpPr>
          <p:cNvPr id="9" name="Tekstvak 8">
            <a:extLst>
              <a:ext uri="{FF2B5EF4-FFF2-40B4-BE49-F238E27FC236}">
                <a16:creationId xmlns:a16="http://schemas.microsoft.com/office/drawing/2014/main" id="{1A98752B-8FEF-AC9D-DF0A-F465B31D7493}"/>
              </a:ext>
            </a:extLst>
          </p:cNvPr>
          <p:cNvSpPr txBox="1"/>
          <p:nvPr/>
        </p:nvSpPr>
        <p:spPr>
          <a:xfrm>
            <a:off x="334245" y="4999125"/>
            <a:ext cx="3025303" cy="1200329"/>
          </a:xfrm>
          <a:prstGeom prst="rect">
            <a:avLst/>
          </a:prstGeom>
          <a:noFill/>
        </p:spPr>
        <p:txBody>
          <a:bodyPr wrap="square" rtlCol="0">
            <a:spAutoFit/>
          </a:bodyPr>
          <a:lstStyle/>
          <a:p>
            <a:r>
              <a:rPr lang="nl-NL" sz="1200" b="1" dirty="0" err="1">
                <a:solidFill>
                  <a:srgbClr val="FFFFFF"/>
                </a:solidFill>
                <a:effectLst/>
                <a:latin typeface="Arial" panose="020B0604020202020204" pitchFamily="34" charset="0"/>
              </a:rPr>
              <a:t>Forvalue</a:t>
            </a:r>
            <a:r>
              <a:rPr lang="nl-NL" sz="1200" b="1" dirty="0">
                <a:solidFill>
                  <a:srgbClr val="FFFFFF"/>
                </a:solidFill>
                <a:effectLst/>
                <a:latin typeface="Arial" panose="020B0604020202020204" pitchFamily="34" charset="0"/>
              </a:rPr>
              <a:t> Vastgoedspecialisten </a:t>
            </a:r>
            <a:endParaRPr lang="nl-NL" sz="1200" dirty="0">
              <a:effectLst/>
            </a:endParaRPr>
          </a:p>
          <a:p>
            <a:r>
              <a:rPr lang="nl-NL" sz="1200" dirty="0">
                <a:solidFill>
                  <a:srgbClr val="FFFFFF"/>
                </a:solidFill>
                <a:effectLst/>
                <a:latin typeface="ArialMT"/>
              </a:rPr>
              <a:t>Stadsring 109</a:t>
            </a:r>
            <a:br>
              <a:rPr lang="nl-NL" sz="1200" dirty="0">
                <a:solidFill>
                  <a:srgbClr val="FFFFFF"/>
                </a:solidFill>
                <a:effectLst/>
                <a:latin typeface="ArialMT"/>
              </a:rPr>
            </a:br>
            <a:r>
              <a:rPr lang="nl-NL" sz="1200" dirty="0">
                <a:solidFill>
                  <a:srgbClr val="FFFFFF"/>
                </a:solidFill>
                <a:effectLst/>
                <a:latin typeface="ArialMT"/>
              </a:rPr>
              <a:t>3811 HP Amersfoort </a:t>
            </a:r>
          </a:p>
          <a:p>
            <a:r>
              <a:rPr lang="nl-NL" sz="1200" dirty="0" err="1">
                <a:solidFill>
                  <a:srgbClr val="FFFFFF"/>
                </a:solidFill>
                <a:latin typeface="ArialMT"/>
              </a:rPr>
              <a:t>MatthiasJonkman</a:t>
            </a:r>
            <a:r>
              <a:rPr lang="nl-NL" sz="1200" dirty="0">
                <a:solidFill>
                  <a:srgbClr val="FFFFFF"/>
                </a:solidFill>
                <a:effectLst/>
                <a:latin typeface="ArialMT"/>
              </a:rPr>
              <a:t> </a:t>
            </a:r>
          </a:p>
          <a:p>
            <a:r>
              <a:rPr lang="nl-NL" sz="1200" dirty="0" err="1">
                <a:solidFill>
                  <a:srgbClr val="FFFFFF"/>
                </a:solidFill>
                <a:effectLst/>
                <a:latin typeface="ArialMT"/>
              </a:rPr>
              <a:t>mjonkman@forvalue.nl</a:t>
            </a:r>
            <a:r>
              <a:rPr lang="nl-NL" sz="1200" dirty="0">
                <a:solidFill>
                  <a:srgbClr val="FFFFFF"/>
                </a:solidFill>
                <a:effectLst/>
                <a:latin typeface="ArialMT"/>
              </a:rPr>
              <a:t> </a:t>
            </a:r>
          </a:p>
          <a:p>
            <a:r>
              <a:rPr lang="nl-NL" sz="1200" dirty="0">
                <a:solidFill>
                  <a:srgbClr val="FFFFFF"/>
                </a:solidFill>
                <a:effectLst/>
                <a:latin typeface="ArialMT"/>
              </a:rPr>
              <a:t>+31(0) 33-8003225 </a:t>
            </a:r>
            <a:endParaRPr lang="nl-NL" sz="1200" dirty="0">
              <a:effectLst/>
            </a:endParaRPr>
          </a:p>
        </p:txBody>
      </p:sp>
      <p:sp>
        <p:nvSpPr>
          <p:cNvPr id="11" name="Tekstvak 10">
            <a:extLst>
              <a:ext uri="{FF2B5EF4-FFF2-40B4-BE49-F238E27FC236}">
                <a16:creationId xmlns:a16="http://schemas.microsoft.com/office/drawing/2014/main" id="{F543DAA9-4DBB-7D8D-83F7-984AA3AFDE54}"/>
              </a:ext>
            </a:extLst>
          </p:cNvPr>
          <p:cNvSpPr txBox="1"/>
          <p:nvPr/>
        </p:nvSpPr>
        <p:spPr>
          <a:xfrm>
            <a:off x="6690198" y="4921553"/>
            <a:ext cx="2130014" cy="461665"/>
          </a:xfrm>
          <a:prstGeom prst="rect">
            <a:avLst/>
          </a:prstGeom>
          <a:noFill/>
        </p:spPr>
        <p:txBody>
          <a:bodyPr wrap="square" rtlCol="0">
            <a:spAutoFit/>
          </a:bodyPr>
          <a:lstStyle/>
          <a:p>
            <a:r>
              <a:rPr lang="nl-NL" sz="1200" dirty="0">
                <a:solidFill>
                  <a:schemeClr val="bg1"/>
                </a:solidFill>
              </a:rPr>
              <a:t>Matthias Jonkman</a:t>
            </a:r>
          </a:p>
          <a:p>
            <a:r>
              <a:rPr lang="nl-NL" sz="1200" dirty="0">
                <a:solidFill>
                  <a:schemeClr val="bg1"/>
                </a:solidFill>
              </a:rPr>
              <a:t>Vastgoedadviseur</a:t>
            </a:r>
          </a:p>
        </p:txBody>
      </p:sp>
      <p:pic>
        <p:nvPicPr>
          <p:cNvPr id="14" name="Afbeelding 13">
            <a:extLst>
              <a:ext uri="{FF2B5EF4-FFF2-40B4-BE49-F238E27FC236}">
                <a16:creationId xmlns:a16="http://schemas.microsoft.com/office/drawing/2014/main" id="{D6CBE79C-7A40-2C82-036E-89F41583AD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692" y="3975467"/>
            <a:ext cx="3153176" cy="875372"/>
          </a:xfrm>
          <a:prstGeom prst="rect">
            <a:avLst/>
          </a:prstGeom>
        </p:spPr>
      </p:pic>
    </p:spTree>
    <p:extLst>
      <p:ext uri="{BB962C8B-B14F-4D97-AF65-F5344CB8AC3E}">
        <p14:creationId xmlns:p14="http://schemas.microsoft.com/office/powerpoint/2010/main" val="68641617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850" y="282102"/>
            <a:ext cx="2595873" cy="519176"/>
          </a:xfrm>
          <a:prstGeom prst="rect">
            <a:avLst/>
          </a:prstGeom>
        </p:spPr>
      </p:pic>
      <p:sp>
        <p:nvSpPr>
          <p:cNvPr id="2" name="Rectangle 21">
            <a:extLst>
              <a:ext uri="{FF2B5EF4-FFF2-40B4-BE49-F238E27FC236}">
                <a16:creationId xmlns:a16="http://schemas.microsoft.com/office/drawing/2014/main" id="{5B0152EB-1796-65B7-EC4C-B9A06F6FAD68}"/>
              </a:ext>
            </a:extLst>
          </p:cNvPr>
          <p:cNvSpPr/>
          <p:nvPr/>
        </p:nvSpPr>
        <p:spPr>
          <a:xfrm>
            <a:off x="-2" y="6257109"/>
            <a:ext cx="12188825" cy="64158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Oxygen" panose="02000503000000000000" pitchFamily="2" charset="77"/>
            </a:endParaRPr>
          </a:p>
        </p:txBody>
      </p:sp>
      <p:sp>
        <p:nvSpPr>
          <p:cNvPr id="4" name="TextBox 13">
            <a:extLst>
              <a:ext uri="{FF2B5EF4-FFF2-40B4-BE49-F238E27FC236}">
                <a16:creationId xmlns:a16="http://schemas.microsoft.com/office/drawing/2014/main" id="{56E59408-4995-7961-8F2C-C71D3122BA0E}"/>
              </a:ext>
            </a:extLst>
          </p:cNvPr>
          <p:cNvSpPr txBox="1"/>
          <p:nvPr/>
        </p:nvSpPr>
        <p:spPr>
          <a:xfrm>
            <a:off x="640763" y="705394"/>
            <a:ext cx="10907293" cy="4924425"/>
          </a:xfrm>
          <a:prstGeom prst="rect">
            <a:avLst/>
          </a:prstGeom>
          <a:noFill/>
        </p:spPr>
        <p:txBody>
          <a:bodyPr wrap="square" lIns="0" tIns="0" rIns="0" bIns="0" rtlCol="0" anchor="t">
            <a:spAutoFit/>
          </a:bodyPr>
          <a:lstStyle/>
          <a:p>
            <a:pPr lvl="0"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Deze presentatie is vrijblijvend, informatief bedoeld en geldt niet als aanbod.</a:t>
            </a:r>
          </a:p>
          <a:p>
            <a:r>
              <a:rPr lang="nl-NL" sz="1000" dirty="0">
                <a:solidFill>
                  <a:schemeClr val="tx1">
                    <a:lumMod val="75000"/>
                    <a:lumOff val="25000"/>
                  </a:schemeClr>
                </a:solidFill>
                <a:latin typeface="Arial" panose="020B0604020202020204" pitchFamily="34" charset="0"/>
                <a:cs typeface="Arial" panose="020B0604020202020204" pitchFamily="34" charset="0"/>
              </a:rPr>
              <a:t> </a:t>
            </a:r>
          </a:p>
          <a:p>
            <a:pPr lvl="0"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Deze presentatie is door ons met zorg samengesteld. Omdat wij afhankelijk zijn van gegevens die ons door derden zijn aangeleverd, kunnen wij niet instaan voor de juistheid hiervan. Aan eventuele onvolkomenheden kunnen geen aanspraken worden ontleend en hiervoor aanvaarden wij geen aansprakelijkheid.</a:t>
            </a:r>
          </a:p>
          <a:p>
            <a:r>
              <a:rPr lang="nl-NL" sz="1000" dirty="0">
                <a:solidFill>
                  <a:schemeClr val="tx1">
                    <a:lumMod val="75000"/>
                    <a:lumOff val="25000"/>
                  </a:schemeClr>
                </a:solidFill>
                <a:latin typeface="Arial" panose="020B0604020202020204" pitchFamily="34" charset="0"/>
                <a:cs typeface="Arial" panose="020B0604020202020204" pitchFamily="34" charset="0"/>
              </a:rPr>
              <a:t> </a:t>
            </a:r>
          </a:p>
          <a:p>
            <a:pPr lvl="0"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Als u nadere informatie wenst over het object kunt u contact opnemen met ons kantoor. Uw contactpersoon voor dit bedrijf, Johan Jonk, beschikt over meer gegevens dan in deze presentatie vermeld staan. </a:t>
            </a:r>
          </a:p>
          <a:p>
            <a:r>
              <a:rPr lang="nl-NL" sz="1000" dirty="0">
                <a:solidFill>
                  <a:schemeClr val="tx1">
                    <a:lumMod val="75000"/>
                    <a:lumOff val="25000"/>
                  </a:schemeClr>
                </a:solidFill>
                <a:latin typeface="Arial" panose="020B0604020202020204" pitchFamily="34" charset="0"/>
                <a:cs typeface="Arial" panose="020B0604020202020204" pitchFamily="34" charset="0"/>
              </a:rPr>
              <a:t> </a:t>
            </a:r>
          </a:p>
          <a:p>
            <a:pPr lvl="0"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Wij adviseren u alle voor u van belang zijnde gegevens te controleren. Voor zover mogelijk zijn wij graag bereid u hierbij te helpen. Indien u contact opneemt met overheidsinstanties, brouwerijen en dergelijke, wilt u dan in verband met de discretie van de huidige ondernemer(s) eerst met ons contact opnemen. Mogelijk hebben wij de gegevens al in ons dossier.</a:t>
            </a:r>
          </a:p>
          <a:p>
            <a:r>
              <a:rPr lang="nl-NL" sz="1000" dirty="0">
                <a:solidFill>
                  <a:schemeClr val="tx1">
                    <a:lumMod val="75000"/>
                    <a:lumOff val="25000"/>
                  </a:schemeClr>
                </a:solidFill>
                <a:latin typeface="Arial" panose="020B0604020202020204" pitchFamily="34" charset="0"/>
                <a:cs typeface="Arial" panose="020B0604020202020204" pitchFamily="34" charset="0"/>
              </a:rPr>
              <a:t> </a:t>
            </a:r>
          </a:p>
          <a:p>
            <a:pPr lvl="0"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Wij verzoeken u dringend niet rechtstreeks contact op te nemen met de ondernemers, zijn personeel, zijn accountant, zijn leveranciers of andere personen die een relatie met het bedrijf hebben. Men is veelal niet op de hoogte van de verkoop. Alle benodigde relevante informatie is via ons kantoor te verkrijgen. </a:t>
            </a:r>
          </a:p>
          <a:p>
            <a:r>
              <a:rPr lang="nl-NL" sz="1000" dirty="0">
                <a:solidFill>
                  <a:schemeClr val="tx1">
                    <a:lumMod val="75000"/>
                    <a:lumOff val="25000"/>
                  </a:schemeClr>
                </a:solidFill>
                <a:latin typeface="Arial" panose="020B0604020202020204" pitchFamily="34" charset="0"/>
                <a:cs typeface="Arial" panose="020B0604020202020204" pitchFamily="34" charset="0"/>
              </a:rPr>
              <a:t> </a:t>
            </a:r>
          </a:p>
          <a:p>
            <a:pPr lvl="0"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Bezichtigingen van het bedrijf vinden alleen plaats na afspraak en in aanwezigheid van de vermelde makelaar of een door hem aan te wijzen plaatsvervanger. Indien u uw nieuwsgierigheid niet kan onderdrukken kunt u het bedrijf ALS GAST een bezoek brengen tijdens openingstijden. Gedraag u dan a.u.b. als gast en laat niets merken aan medewerkers en de ondernemer(s), geef opmerkingen/vragen na uw bezoek aan ons kantoor door.</a:t>
            </a:r>
          </a:p>
          <a:p>
            <a:r>
              <a:rPr lang="nl-NL" sz="1000" dirty="0">
                <a:solidFill>
                  <a:schemeClr val="tx1">
                    <a:lumMod val="75000"/>
                    <a:lumOff val="25000"/>
                  </a:schemeClr>
                </a:solidFill>
                <a:latin typeface="Arial" panose="020B0604020202020204" pitchFamily="34" charset="0"/>
                <a:cs typeface="Arial" panose="020B0604020202020204" pitchFamily="34" charset="0"/>
              </a:rPr>
              <a:t> </a:t>
            </a:r>
          </a:p>
          <a:p>
            <a:pPr lvl="0"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Slechts bij hoge uitzondering wordt door ons een optie of voorkeursrecht verleend op een door ons aangeboden object. Een verstrekte optie of voorkeursrecht wordt door ons schriftelijk bevestigd onder vermelding van de voorwaarden waaronder deze is verstrekt. Alleen schriftelijke biedingen met daarin alle voor u van belang zijnde voorwaarden, worden door ons geaccepteerd.</a:t>
            </a:r>
          </a:p>
          <a:p>
            <a:r>
              <a:rPr lang="nl-NL" sz="1000" dirty="0">
                <a:solidFill>
                  <a:schemeClr val="tx1">
                    <a:lumMod val="75000"/>
                    <a:lumOff val="25000"/>
                  </a:schemeClr>
                </a:solidFill>
                <a:latin typeface="Arial" panose="020B0604020202020204" pitchFamily="34" charset="0"/>
                <a:cs typeface="Arial" panose="020B0604020202020204" pitchFamily="34" charset="0"/>
              </a:rPr>
              <a:t> </a:t>
            </a:r>
          </a:p>
          <a:p>
            <a:pPr lvl="0"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Indien er (mondeling) een koop en verkoop wordt overeengekomen, wordt dat door middel van een door HAP Horecamakelaardij opgestelde koopovereenkomst vastgelegd. Het concept daarvan kunt u, indien gewenst, tevoren in kopie ontvangen. De koper dient binnen circa twee à drie weken na tekenen van de overeenkomst een waarborgsom te storten. Deze waarborgsom, gebruikelijk ter grootte van 10% over de koopsom, wordt gestort bij </a:t>
            </a:r>
          </a:p>
          <a:p>
            <a:pPr lvl="2"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De notaris ter keuze koper, ingeval er ook sprake van een onroerende zaak transactie is;</a:t>
            </a:r>
          </a:p>
          <a:p>
            <a:pPr lvl="2"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De notaris of een stichting derdengelden ter keuze HAP Horecamakelaardij, ingeval er enkel sprake is van de verkoop van een bedrijfsexploitatie;</a:t>
            </a:r>
          </a:p>
          <a:p>
            <a:r>
              <a:rPr lang="nl-NL" sz="1000" dirty="0">
                <a:solidFill>
                  <a:schemeClr val="tx1">
                    <a:lumMod val="75000"/>
                    <a:lumOff val="25000"/>
                  </a:schemeClr>
                </a:solidFill>
                <a:latin typeface="Arial" panose="020B0604020202020204" pitchFamily="34" charset="0"/>
                <a:cs typeface="Arial" panose="020B0604020202020204" pitchFamily="34" charset="0"/>
              </a:rPr>
              <a:t> </a:t>
            </a:r>
          </a:p>
          <a:p>
            <a:pPr lvl="0"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Alleen als de koper een bod onder uitdrukkelijk voorbehoud(en) heeft gedaan (en als dit schriftelijk is vastgelegd), kan in de overeenkomst een ontbindende voorwaarde worden opgenomen bijvoorbeeld voor het verkrijgen van een financiering.</a:t>
            </a:r>
          </a:p>
          <a:p>
            <a:pPr fontAlgn="base" hangingPunct="0"/>
            <a:r>
              <a:rPr lang="nl-NL" sz="1000" dirty="0">
                <a:solidFill>
                  <a:schemeClr val="tx1">
                    <a:lumMod val="75000"/>
                    <a:lumOff val="25000"/>
                  </a:schemeClr>
                </a:solidFill>
                <a:latin typeface="Arial" panose="020B0604020202020204" pitchFamily="34" charset="0"/>
                <a:cs typeface="Arial" panose="020B0604020202020204" pitchFamily="34" charset="0"/>
              </a:rPr>
              <a:t> </a:t>
            </a:r>
          </a:p>
          <a:p>
            <a:pPr lvl="0" fontAlgn="base" hangingPunct="0"/>
            <a:r>
              <a:rPr lang="nl-NL" sz="1000" b="1" dirty="0">
                <a:solidFill>
                  <a:schemeClr val="tx1">
                    <a:lumMod val="75000"/>
                    <a:lumOff val="25000"/>
                  </a:schemeClr>
                </a:solidFill>
                <a:latin typeface="Arial" panose="020B0604020202020204" pitchFamily="34" charset="0"/>
                <a:cs typeface="Arial" panose="020B0604020202020204" pitchFamily="34" charset="0"/>
              </a:rPr>
              <a:t>Horeca Advies Partners </a:t>
            </a:r>
            <a:r>
              <a:rPr lang="nl-NL" sz="1000" dirty="0">
                <a:solidFill>
                  <a:schemeClr val="tx1">
                    <a:lumMod val="75000"/>
                    <a:lumOff val="25000"/>
                  </a:schemeClr>
                </a:solidFill>
                <a:latin typeface="Arial" panose="020B0604020202020204" pitchFamily="34" charset="0"/>
                <a:cs typeface="Arial" panose="020B0604020202020204" pitchFamily="34" charset="0"/>
              </a:rPr>
              <a:t>heeft een gescheiden taxatie- en verkoopafdeling met als specialisatie bemiddeling </a:t>
            </a:r>
            <a:r>
              <a:rPr lang="nl-NL" sz="1000" b="1" dirty="0">
                <a:solidFill>
                  <a:schemeClr val="tx1">
                    <a:lumMod val="75000"/>
                    <a:lumOff val="25000"/>
                  </a:schemeClr>
                </a:solidFill>
                <a:latin typeface="Arial" panose="020B0604020202020204" pitchFamily="34" charset="0"/>
                <a:cs typeface="Arial" panose="020B0604020202020204" pitchFamily="34" charset="0"/>
              </a:rPr>
              <a:t>(HAP HORECAMAKELAARDIJ) </a:t>
            </a:r>
            <a:r>
              <a:rPr lang="nl-NL" sz="1000" dirty="0">
                <a:solidFill>
                  <a:schemeClr val="tx1">
                    <a:lumMod val="75000"/>
                    <a:lumOff val="25000"/>
                  </a:schemeClr>
                </a:solidFill>
                <a:latin typeface="Arial" panose="020B0604020202020204" pitchFamily="34" charset="0"/>
                <a:cs typeface="Arial" panose="020B0604020202020204" pitchFamily="34" charset="0"/>
              </a:rPr>
              <a:t>en (huurwaarde)taxaties </a:t>
            </a:r>
            <a:r>
              <a:rPr lang="nl-NL" sz="1000" b="1" dirty="0">
                <a:solidFill>
                  <a:schemeClr val="tx1">
                    <a:lumMod val="75000"/>
                    <a:lumOff val="25000"/>
                  </a:schemeClr>
                </a:solidFill>
                <a:latin typeface="Arial" panose="020B0604020202020204" pitchFamily="34" charset="0"/>
                <a:cs typeface="Arial" panose="020B0604020202020204" pitchFamily="34" charset="0"/>
              </a:rPr>
              <a:t>(HAP HORECATAXATIES)</a:t>
            </a:r>
            <a:r>
              <a:rPr lang="nl-NL" sz="1000" dirty="0">
                <a:solidFill>
                  <a:schemeClr val="tx1">
                    <a:lumMod val="75000"/>
                    <a:lumOff val="25000"/>
                  </a:schemeClr>
                </a:solidFill>
                <a:latin typeface="Arial" panose="020B0604020202020204" pitchFamily="34" charset="0"/>
                <a:cs typeface="Arial" panose="020B0604020202020204" pitchFamily="34" charset="0"/>
              </a:rPr>
              <a:t> van hotels, horecavastgoed en horecabedrijven</a:t>
            </a:r>
            <a:r>
              <a:rPr lang="nl-NL" sz="1000" b="1" dirty="0">
                <a:solidFill>
                  <a:schemeClr val="tx1">
                    <a:lumMod val="75000"/>
                    <a:lumOff val="25000"/>
                  </a:schemeClr>
                </a:solidFill>
                <a:latin typeface="Arial" panose="020B0604020202020204" pitchFamily="34" charset="0"/>
                <a:cs typeface="Arial" panose="020B0604020202020204" pitchFamily="34" charset="0"/>
              </a:rPr>
              <a:t>. </a:t>
            </a:r>
            <a:endParaRPr lang="nl-NL" sz="10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93992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156" y="153479"/>
            <a:ext cx="2759567" cy="551915"/>
          </a:xfrm>
          <a:prstGeom prst="rect">
            <a:avLst/>
          </a:prstGeom>
        </p:spPr>
      </p:pic>
      <p:sp>
        <p:nvSpPr>
          <p:cNvPr id="2" name="Rectangle 21">
            <a:extLst>
              <a:ext uri="{FF2B5EF4-FFF2-40B4-BE49-F238E27FC236}">
                <a16:creationId xmlns:a16="http://schemas.microsoft.com/office/drawing/2014/main" id="{5B0152EB-1796-65B7-EC4C-B9A06F6FAD68}"/>
              </a:ext>
            </a:extLst>
          </p:cNvPr>
          <p:cNvSpPr/>
          <p:nvPr/>
        </p:nvSpPr>
        <p:spPr>
          <a:xfrm>
            <a:off x="-2" y="6257109"/>
            <a:ext cx="12188825" cy="64158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Oxygen" panose="02000503000000000000" pitchFamily="2" charset="77"/>
            </a:endParaRPr>
          </a:p>
        </p:txBody>
      </p:sp>
      <p:sp>
        <p:nvSpPr>
          <p:cNvPr id="5" name="Tekstvak 4">
            <a:extLst>
              <a:ext uri="{FF2B5EF4-FFF2-40B4-BE49-F238E27FC236}">
                <a16:creationId xmlns:a16="http://schemas.microsoft.com/office/drawing/2014/main" id="{8BF9906F-4BEE-9771-F5B9-7A1DCFFDDA39}"/>
              </a:ext>
            </a:extLst>
          </p:cNvPr>
          <p:cNvSpPr txBox="1"/>
          <p:nvPr/>
        </p:nvSpPr>
        <p:spPr>
          <a:xfrm>
            <a:off x="881743" y="1736190"/>
            <a:ext cx="6096000" cy="1846659"/>
          </a:xfrm>
          <a:prstGeom prst="rect">
            <a:avLst/>
          </a:prstGeom>
          <a:noFill/>
        </p:spPr>
        <p:txBody>
          <a:bodyPr wrap="square">
            <a:spAutoFit/>
          </a:bodyPr>
          <a:lstStyle/>
          <a:p>
            <a:pPr marL="285730" indent="-285730">
              <a:spcBef>
                <a:spcPts val="600"/>
              </a:spcBef>
              <a:buFont typeface="Arial" panose="020B0604020202020204" pitchFamily="34" charset="0"/>
              <a:buChar char="•"/>
            </a:pPr>
            <a:r>
              <a:rPr lang="en-US" sz="1200" kern="0" dirty="0">
                <a:solidFill>
                  <a:schemeClr val="tx1">
                    <a:lumMod val="75000"/>
                    <a:lumOff val="25000"/>
                  </a:schemeClr>
                </a:solidFill>
                <a:latin typeface="Acherus Grotesque" pitchFamily="2" charset="0"/>
                <a:cs typeface="Arial" pitchFamily="34" charset="0"/>
              </a:rPr>
              <a:t>KVK</a:t>
            </a:r>
          </a:p>
          <a:p>
            <a:pPr marL="285730" indent="-285730">
              <a:spcBef>
                <a:spcPts val="600"/>
              </a:spcBef>
              <a:buFont typeface="Arial" panose="020B0604020202020204" pitchFamily="34" charset="0"/>
              <a:buChar char="•"/>
            </a:pPr>
            <a:r>
              <a:rPr lang="en-US" sz="1200" kern="0" dirty="0">
                <a:solidFill>
                  <a:schemeClr val="tx1">
                    <a:lumMod val="75000"/>
                    <a:lumOff val="25000"/>
                  </a:schemeClr>
                </a:solidFill>
                <a:latin typeface="Acherus Grotesque" pitchFamily="2" charset="0"/>
                <a:cs typeface="Arial" pitchFamily="34" charset="0"/>
              </a:rPr>
              <a:t>BAG</a:t>
            </a:r>
          </a:p>
          <a:p>
            <a:pPr marL="285730" indent="-285730">
              <a:spcBef>
                <a:spcPts val="600"/>
              </a:spcBef>
              <a:buFont typeface="Arial" panose="020B0604020202020204" pitchFamily="34" charset="0"/>
              <a:buChar char="•"/>
            </a:pPr>
            <a:r>
              <a:rPr lang="en-US" sz="1200" kern="0" dirty="0" err="1">
                <a:solidFill>
                  <a:schemeClr val="tx1">
                    <a:lumMod val="75000"/>
                    <a:lumOff val="25000"/>
                  </a:schemeClr>
                </a:solidFill>
                <a:latin typeface="Acherus Grotesque" pitchFamily="2" charset="0"/>
                <a:cs typeface="Arial" pitchFamily="34" charset="0"/>
              </a:rPr>
              <a:t>Ruimtelijke</a:t>
            </a:r>
            <a:r>
              <a:rPr lang="en-US" sz="1200" kern="0" dirty="0">
                <a:solidFill>
                  <a:schemeClr val="tx1">
                    <a:lumMod val="75000"/>
                    <a:lumOff val="25000"/>
                  </a:schemeClr>
                </a:solidFill>
                <a:latin typeface="Acherus Grotesque" pitchFamily="2" charset="0"/>
                <a:cs typeface="Arial" pitchFamily="34" charset="0"/>
              </a:rPr>
              <a:t> </a:t>
            </a:r>
            <a:r>
              <a:rPr lang="en-US" sz="1200" kern="0" dirty="0" err="1">
                <a:solidFill>
                  <a:schemeClr val="tx1">
                    <a:lumMod val="75000"/>
                    <a:lumOff val="25000"/>
                  </a:schemeClr>
                </a:solidFill>
                <a:latin typeface="Acherus Grotesque" pitchFamily="2" charset="0"/>
                <a:cs typeface="Arial" pitchFamily="34" charset="0"/>
              </a:rPr>
              <a:t>Plannen</a:t>
            </a:r>
            <a:endParaRPr lang="en-US" sz="1200" kern="0" dirty="0">
              <a:solidFill>
                <a:schemeClr val="tx1">
                  <a:lumMod val="75000"/>
                  <a:lumOff val="25000"/>
                </a:schemeClr>
              </a:solidFill>
              <a:latin typeface="Acherus Grotesque" pitchFamily="2" charset="0"/>
              <a:cs typeface="Arial" pitchFamily="34" charset="0"/>
            </a:endParaRPr>
          </a:p>
          <a:p>
            <a:pPr marL="285730" indent="-285730">
              <a:spcBef>
                <a:spcPts val="600"/>
              </a:spcBef>
              <a:buFont typeface="Arial" panose="020B0604020202020204" pitchFamily="34" charset="0"/>
              <a:buChar char="•"/>
            </a:pPr>
            <a:r>
              <a:rPr lang="en-US" sz="1200" kern="0" dirty="0" err="1">
                <a:solidFill>
                  <a:schemeClr val="tx1">
                    <a:lumMod val="75000"/>
                    <a:lumOff val="25000"/>
                  </a:schemeClr>
                </a:solidFill>
                <a:latin typeface="Acherus Grotesque" pitchFamily="2" charset="0"/>
                <a:cs typeface="Arial" pitchFamily="34" charset="0"/>
              </a:rPr>
              <a:t>Plattegrond</a:t>
            </a:r>
            <a:endParaRPr lang="en-US" sz="1200" kern="0" dirty="0">
              <a:solidFill>
                <a:schemeClr val="tx1">
                  <a:lumMod val="75000"/>
                  <a:lumOff val="25000"/>
                </a:schemeClr>
              </a:solidFill>
              <a:latin typeface="Acherus Grotesque" pitchFamily="2" charset="0"/>
              <a:cs typeface="Arial" pitchFamily="34" charset="0"/>
            </a:endParaRPr>
          </a:p>
          <a:p>
            <a:pPr marL="285730" indent="-285730">
              <a:spcBef>
                <a:spcPts val="600"/>
              </a:spcBef>
              <a:buFont typeface="Arial" panose="020B0604020202020204" pitchFamily="34" charset="0"/>
              <a:buChar char="•"/>
            </a:pPr>
            <a:r>
              <a:rPr lang="en-US" sz="1200" kern="0" dirty="0" err="1">
                <a:solidFill>
                  <a:schemeClr val="tx1">
                    <a:lumMod val="75000"/>
                    <a:lumOff val="25000"/>
                  </a:schemeClr>
                </a:solidFill>
                <a:latin typeface="Acherus Grotesque" pitchFamily="2" charset="0"/>
                <a:cs typeface="Arial" pitchFamily="34" charset="0"/>
              </a:rPr>
              <a:t>Inventarislijst</a:t>
            </a:r>
            <a:endParaRPr lang="en-US" sz="1200" kern="0" dirty="0">
              <a:solidFill>
                <a:schemeClr val="tx1">
                  <a:lumMod val="75000"/>
                  <a:lumOff val="25000"/>
                </a:schemeClr>
              </a:solidFill>
              <a:latin typeface="Acherus Grotesque" pitchFamily="2" charset="0"/>
              <a:cs typeface="Arial" pitchFamily="34" charset="0"/>
            </a:endParaRPr>
          </a:p>
          <a:p>
            <a:pPr marL="285730" indent="-285730">
              <a:spcBef>
                <a:spcPts val="600"/>
              </a:spcBef>
              <a:buFont typeface="Arial" panose="020B0604020202020204" pitchFamily="34" charset="0"/>
              <a:buChar char="•"/>
            </a:pPr>
            <a:r>
              <a:rPr lang="en-US" sz="1200" kern="0" dirty="0" err="1">
                <a:solidFill>
                  <a:schemeClr val="tx1">
                    <a:lumMod val="75000"/>
                    <a:lumOff val="25000"/>
                  </a:schemeClr>
                </a:solidFill>
                <a:latin typeface="Acherus Grotesque" pitchFamily="2" charset="0"/>
                <a:cs typeface="Arial" pitchFamily="34" charset="0"/>
              </a:rPr>
              <a:t>Bestemming</a:t>
            </a:r>
            <a:endParaRPr lang="en-US" sz="1200" kern="0" dirty="0">
              <a:solidFill>
                <a:schemeClr val="tx1">
                  <a:lumMod val="75000"/>
                  <a:lumOff val="25000"/>
                </a:schemeClr>
              </a:solidFill>
              <a:latin typeface="Acherus Grotesque" pitchFamily="2" charset="0"/>
              <a:cs typeface="Arial" pitchFamily="34" charset="0"/>
            </a:endParaRPr>
          </a:p>
          <a:p>
            <a:pPr marL="285730" indent="-285730">
              <a:spcBef>
                <a:spcPts val="600"/>
              </a:spcBef>
              <a:buFont typeface="Arial" panose="020B0604020202020204" pitchFamily="34" charset="0"/>
              <a:buChar char="•"/>
            </a:pPr>
            <a:r>
              <a:rPr lang="en-US" sz="1200" kern="0" dirty="0" err="1">
                <a:solidFill>
                  <a:schemeClr val="tx1">
                    <a:lumMod val="75000"/>
                    <a:lumOff val="25000"/>
                  </a:schemeClr>
                </a:solidFill>
                <a:latin typeface="Acherus Grotesque" pitchFamily="2" charset="0"/>
                <a:cs typeface="Arial" pitchFamily="34" charset="0"/>
              </a:rPr>
              <a:t>Vergunning</a:t>
            </a:r>
            <a:endParaRPr lang="en-US" sz="1200" kern="0" dirty="0">
              <a:solidFill>
                <a:schemeClr val="tx1">
                  <a:lumMod val="75000"/>
                  <a:lumOff val="25000"/>
                </a:schemeClr>
              </a:solidFill>
              <a:latin typeface="Acherus Grotesque" pitchFamily="2" charset="0"/>
              <a:cs typeface="Arial" pitchFamily="34" charset="0"/>
            </a:endParaRPr>
          </a:p>
        </p:txBody>
      </p:sp>
    </p:spTree>
    <p:extLst>
      <p:ext uri="{BB962C8B-B14F-4D97-AF65-F5344CB8AC3E}">
        <p14:creationId xmlns:p14="http://schemas.microsoft.com/office/powerpoint/2010/main" val="56166410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468" y="267630"/>
            <a:ext cx="2332255" cy="466452"/>
          </a:xfrm>
          <a:prstGeom prst="rect">
            <a:avLst/>
          </a:prstGeom>
        </p:spPr>
      </p:pic>
      <p:sp>
        <p:nvSpPr>
          <p:cNvPr id="2" name="Rectangle 21">
            <a:extLst>
              <a:ext uri="{FF2B5EF4-FFF2-40B4-BE49-F238E27FC236}">
                <a16:creationId xmlns:a16="http://schemas.microsoft.com/office/drawing/2014/main" id="{5B0152EB-1796-65B7-EC4C-B9A06F6FAD68}"/>
              </a:ext>
            </a:extLst>
          </p:cNvPr>
          <p:cNvSpPr/>
          <p:nvPr/>
        </p:nvSpPr>
        <p:spPr>
          <a:xfrm>
            <a:off x="-2" y="6257109"/>
            <a:ext cx="12188825" cy="64158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Oxygen" panose="02000503000000000000" pitchFamily="2" charset="77"/>
            </a:endParaRPr>
          </a:p>
        </p:txBody>
      </p:sp>
      <p:pic>
        <p:nvPicPr>
          <p:cNvPr id="8" name="Afbeelding 7">
            <a:extLst>
              <a:ext uri="{FF2B5EF4-FFF2-40B4-BE49-F238E27FC236}">
                <a16:creationId xmlns:a16="http://schemas.microsoft.com/office/drawing/2014/main" id="{C624B0E2-B39F-EAEB-A9BA-B77B155E1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576" y="734082"/>
            <a:ext cx="4512380" cy="5019472"/>
          </a:xfrm>
          <a:prstGeom prst="rect">
            <a:avLst/>
          </a:prstGeom>
        </p:spPr>
      </p:pic>
    </p:spTree>
    <p:extLst>
      <p:ext uri="{BB962C8B-B14F-4D97-AF65-F5344CB8AC3E}">
        <p14:creationId xmlns:p14="http://schemas.microsoft.com/office/powerpoint/2010/main" val="427595446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1D4E51F-F78E-A935-8111-52CC0FF46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581745" cy="6381001"/>
          </a:xfrm>
          <a:prstGeom prst="rect">
            <a:avLst/>
          </a:prstGeom>
        </p:spPr>
      </p:pic>
      <p:sp>
        <p:nvSpPr>
          <p:cNvPr id="3" name="Rechthoekige driehoek 1">
            <a:extLst>
              <a:ext uri="{FF2B5EF4-FFF2-40B4-BE49-F238E27FC236}">
                <a16:creationId xmlns:a16="http://schemas.microsoft.com/office/drawing/2014/main" id="{6E2242C3-3F55-BAAA-A54E-ACA64268B354}"/>
              </a:ext>
            </a:extLst>
          </p:cNvPr>
          <p:cNvSpPr>
            <a:spLocks noChangeAspect="1"/>
          </p:cNvSpPr>
          <p:nvPr/>
        </p:nvSpPr>
        <p:spPr>
          <a:xfrm rot="16200000">
            <a:off x="6160916" y="422963"/>
            <a:ext cx="6381005" cy="5674813"/>
          </a:xfrm>
          <a:custGeom>
            <a:avLst/>
            <a:gdLst>
              <a:gd name="connsiteX0" fmla="*/ 0 w 6372000"/>
              <a:gd name="connsiteY0" fmla="*/ 7204705 h 7204705"/>
              <a:gd name="connsiteX1" fmla="*/ 0 w 6372000"/>
              <a:gd name="connsiteY1" fmla="*/ 0 h 7204705"/>
              <a:gd name="connsiteX2" fmla="*/ 6372000 w 6372000"/>
              <a:gd name="connsiteY2" fmla="*/ 7204705 h 7204705"/>
              <a:gd name="connsiteX3" fmla="*/ 0 w 6372000"/>
              <a:gd name="connsiteY3" fmla="*/ 7204705 h 7204705"/>
              <a:gd name="connsiteX0" fmla="*/ 0 w 6372000"/>
              <a:gd name="connsiteY0" fmla="*/ 7204705 h 7204705"/>
              <a:gd name="connsiteX1" fmla="*/ 0 w 6372000"/>
              <a:gd name="connsiteY1" fmla="*/ 0 h 7204705"/>
              <a:gd name="connsiteX2" fmla="*/ 6348704 w 6372000"/>
              <a:gd name="connsiteY2" fmla="*/ 3460768 h 7204705"/>
              <a:gd name="connsiteX3" fmla="*/ 6372000 w 6372000"/>
              <a:gd name="connsiteY3" fmla="*/ 7204705 h 7204705"/>
              <a:gd name="connsiteX4" fmla="*/ 0 w 6372000"/>
              <a:gd name="connsiteY4" fmla="*/ 7204705 h 7204705"/>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000" h="7039604">
                <a:moveTo>
                  <a:pt x="0" y="7039604"/>
                </a:moveTo>
                <a:cubicBezTo>
                  <a:pt x="4233" y="4693069"/>
                  <a:pt x="8467" y="2308435"/>
                  <a:pt x="12700" y="0"/>
                </a:cubicBezTo>
                <a:cubicBezTo>
                  <a:pt x="956300" y="1068923"/>
                  <a:pt x="5405104" y="2226744"/>
                  <a:pt x="6348704" y="3295667"/>
                </a:cubicBezTo>
                <a:lnTo>
                  <a:pt x="6372000" y="7039604"/>
                </a:lnTo>
                <a:lnTo>
                  <a:pt x="0" y="7039604"/>
                </a:lnTo>
                <a:close/>
              </a:path>
            </a:pathLst>
          </a:custGeom>
          <a:solidFill>
            <a:schemeClr val="bg2">
              <a:lumMod val="50000"/>
              <a:alpha val="737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Box 13">
            <a:extLst>
              <a:ext uri="{FF2B5EF4-FFF2-40B4-BE49-F238E27FC236}">
                <a16:creationId xmlns:a16="http://schemas.microsoft.com/office/drawing/2014/main" id="{1C659375-E103-9748-9B6D-AC7A8A8D3258}"/>
              </a:ext>
            </a:extLst>
          </p:cNvPr>
          <p:cNvSpPr txBox="1"/>
          <p:nvPr/>
        </p:nvSpPr>
        <p:spPr>
          <a:xfrm>
            <a:off x="7652380" y="4607300"/>
            <a:ext cx="4536445" cy="923330"/>
          </a:xfrm>
          <a:prstGeom prst="rect">
            <a:avLst/>
          </a:prstGeom>
          <a:noFill/>
        </p:spPr>
        <p:txBody>
          <a:bodyPr wrap="square" lIns="0" tIns="0" rIns="0" bIns="0" rtlCol="0" anchor="t">
            <a:spAutoFit/>
          </a:bodyPr>
          <a:lstStyle/>
          <a:p>
            <a:r>
              <a:rPr lang="en-US" sz="1200" kern="0" dirty="0" err="1">
                <a:solidFill>
                  <a:schemeClr val="bg1"/>
                </a:solidFill>
                <a:latin typeface="Arial" panose="020B0604020202020204" pitchFamily="34" charset="0"/>
                <a:cs typeface="Arial" panose="020B0604020202020204" pitchFamily="34" charset="0"/>
              </a:rPr>
              <a:t>Adres</a:t>
            </a:r>
            <a:r>
              <a:rPr lang="en-US" sz="1200" kern="0" dirty="0">
                <a:solidFill>
                  <a:schemeClr val="bg1"/>
                </a:solidFill>
                <a:latin typeface="Arial" panose="020B0604020202020204" pitchFamily="34" charset="0"/>
                <a:cs typeface="Arial" panose="020B0604020202020204" pitchFamily="34" charset="0"/>
              </a:rPr>
              <a:t>:			Witte de </a:t>
            </a:r>
            <a:r>
              <a:rPr lang="en-US" sz="1200" kern="0" dirty="0" err="1">
                <a:solidFill>
                  <a:schemeClr val="bg1"/>
                </a:solidFill>
                <a:latin typeface="Arial" panose="020B0604020202020204" pitchFamily="34" charset="0"/>
                <a:cs typeface="Arial" panose="020B0604020202020204" pitchFamily="34" charset="0"/>
              </a:rPr>
              <a:t>Withstraat</a:t>
            </a:r>
            <a:r>
              <a:rPr lang="en-US" sz="1200" kern="0" dirty="0">
                <a:solidFill>
                  <a:schemeClr val="bg1"/>
                </a:solidFill>
                <a:latin typeface="Arial" panose="020B0604020202020204" pitchFamily="34" charset="0"/>
                <a:cs typeface="Arial" panose="020B0604020202020204" pitchFamily="34" charset="0"/>
              </a:rPr>
              <a:t> 102 </a:t>
            </a:r>
            <a:r>
              <a:rPr lang="en-US" sz="1200" kern="0" dirty="0" err="1">
                <a:solidFill>
                  <a:schemeClr val="bg1"/>
                </a:solidFill>
                <a:latin typeface="Arial" panose="020B0604020202020204" pitchFamily="34" charset="0"/>
                <a:cs typeface="Arial" panose="020B0604020202020204" pitchFamily="34" charset="0"/>
              </a:rPr>
              <a:t>hs</a:t>
            </a:r>
            <a:endParaRPr lang="en-US" sz="1200" kern="0" dirty="0">
              <a:solidFill>
                <a:schemeClr val="bg1"/>
              </a:solidFill>
              <a:latin typeface="Arial" panose="020B0604020202020204" pitchFamily="34" charset="0"/>
              <a:cs typeface="Arial" panose="020B0604020202020204" pitchFamily="34" charset="0"/>
            </a:endParaRPr>
          </a:p>
          <a:p>
            <a:r>
              <a:rPr lang="en-US" sz="1200" kern="0" dirty="0">
                <a:solidFill>
                  <a:schemeClr val="bg1"/>
                </a:solidFill>
                <a:latin typeface="Arial" panose="020B0604020202020204" pitchFamily="34" charset="0"/>
                <a:cs typeface="Arial" panose="020B0604020202020204" pitchFamily="34" charset="0"/>
              </a:rPr>
              <a:t>			1057ZG Amsterdam </a:t>
            </a:r>
          </a:p>
          <a:p>
            <a:r>
              <a:rPr lang="en-US" sz="1200" kern="0" dirty="0" err="1">
                <a:solidFill>
                  <a:schemeClr val="bg1"/>
                </a:solidFill>
                <a:latin typeface="Arial" panose="020B0604020202020204" pitchFamily="34" charset="0"/>
                <a:cs typeface="Arial" panose="020B0604020202020204" pitchFamily="34" charset="0"/>
              </a:rPr>
              <a:t>Oppervlakte</a:t>
            </a:r>
            <a:r>
              <a:rPr lang="en-US" sz="1200" kern="0" dirty="0">
                <a:solidFill>
                  <a:schemeClr val="bg1"/>
                </a:solidFill>
                <a:latin typeface="Arial" panose="020B0604020202020204" pitchFamily="34" charset="0"/>
                <a:cs typeface="Arial" panose="020B0604020202020204" pitchFamily="34" charset="0"/>
              </a:rPr>
              <a:t> Horeca:350m</a:t>
            </a:r>
            <a:r>
              <a:rPr lang="en-US" sz="1200" kern="0" baseline="30000" dirty="0">
                <a:solidFill>
                  <a:schemeClr val="bg1"/>
                </a:solidFill>
                <a:latin typeface="Arial" panose="020B0604020202020204" pitchFamily="34" charset="0"/>
                <a:cs typeface="Arial" panose="020B0604020202020204" pitchFamily="34" charset="0"/>
              </a:rPr>
              <a:t>2,  </a:t>
            </a:r>
            <a:r>
              <a:rPr lang="en-US" sz="1200" kern="0" dirty="0" err="1">
                <a:solidFill>
                  <a:schemeClr val="bg1"/>
                </a:solidFill>
                <a:latin typeface="Arial" panose="020B0604020202020204" pitchFamily="34" charset="0"/>
                <a:cs typeface="Arial" panose="020B0604020202020204" pitchFamily="34" charset="0"/>
              </a:rPr>
              <a:t>verdeeld</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begane</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grond</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en</a:t>
            </a:r>
            <a:r>
              <a:rPr lang="en-US" sz="1200" kern="0" dirty="0">
                <a:solidFill>
                  <a:schemeClr val="bg1"/>
                </a:solidFill>
                <a:latin typeface="Arial" panose="020B0604020202020204" pitchFamily="34" charset="0"/>
                <a:cs typeface="Arial" panose="020B0604020202020204" pitchFamily="34" charset="0"/>
              </a:rPr>
              <a:t> souterrain.</a:t>
            </a:r>
            <a:endParaRPr lang="en-US" sz="1200" kern="0" baseline="30000" dirty="0">
              <a:solidFill>
                <a:schemeClr val="bg1"/>
              </a:solidFill>
              <a:latin typeface="Arial" panose="020B0604020202020204" pitchFamily="34" charset="0"/>
              <a:cs typeface="Arial" panose="020B0604020202020204" pitchFamily="34" charset="0"/>
            </a:endParaRPr>
          </a:p>
          <a:p>
            <a:r>
              <a:rPr lang="en-US" sz="1200" kern="0" dirty="0" err="1">
                <a:solidFill>
                  <a:schemeClr val="bg1"/>
                </a:solidFill>
                <a:latin typeface="Arial" panose="020B0604020202020204" pitchFamily="34" charset="0"/>
                <a:cs typeface="Arial" panose="020B0604020202020204" pitchFamily="34" charset="0"/>
              </a:rPr>
              <a:t>Frontbreedte</a:t>
            </a:r>
            <a:r>
              <a:rPr lang="en-US" sz="1200" kern="0" dirty="0">
                <a:solidFill>
                  <a:schemeClr val="bg1"/>
                </a:solidFill>
                <a:latin typeface="Arial" panose="020B0604020202020204" pitchFamily="34" charset="0"/>
                <a:cs typeface="Arial" panose="020B0604020202020204" pitchFamily="34" charset="0"/>
              </a:rPr>
              <a:t>:	        	ca 20  meter</a:t>
            </a:r>
          </a:p>
          <a:p>
            <a:r>
              <a:rPr lang="en-US" sz="1200" kern="0" dirty="0" err="1">
                <a:solidFill>
                  <a:schemeClr val="bg1"/>
                </a:solidFill>
                <a:latin typeface="Arial" panose="020B0604020202020204" pitchFamily="34" charset="0"/>
                <a:cs typeface="Arial" panose="020B0604020202020204" pitchFamily="34" charset="0"/>
              </a:rPr>
              <a:t>Reclameuitingen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Aan</a:t>
            </a:r>
            <a:r>
              <a:rPr lang="en-US" sz="1200" kern="0" dirty="0">
                <a:solidFill>
                  <a:schemeClr val="bg1"/>
                </a:solidFill>
                <a:latin typeface="Arial" panose="020B0604020202020204" pitchFamily="34" charset="0"/>
                <a:cs typeface="Arial" panose="020B0604020202020204" pitchFamily="34" charset="0"/>
              </a:rPr>
              <a:t> de </a:t>
            </a:r>
            <a:r>
              <a:rPr lang="en-US" sz="1200" kern="0" dirty="0" err="1">
                <a:solidFill>
                  <a:schemeClr val="bg1"/>
                </a:solidFill>
                <a:latin typeface="Arial" panose="020B0604020202020204" pitchFamily="34" charset="0"/>
                <a:cs typeface="Arial" panose="020B0604020202020204" pitchFamily="34" charset="0"/>
              </a:rPr>
              <a:t>gevel</a:t>
            </a:r>
            <a:r>
              <a:rPr lang="en-US" sz="1200" kern="0" dirty="0">
                <a:solidFill>
                  <a:schemeClr val="bg1"/>
                </a:solidFill>
                <a:latin typeface="Arial" panose="020B0604020202020204" pitchFamily="34" charset="0"/>
                <a:cs typeface="Arial" panose="020B0604020202020204" pitchFamily="34" charset="0"/>
              </a:rPr>
              <a:t>/op de stoep</a:t>
            </a:r>
          </a:p>
        </p:txBody>
      </p:sp>
      <p:pic>
        <p:nvPicPr>
          <p:cNvPr id="19" name="Afbeelding 18">
            <a:extLst>
              <a:ext uri="{FF2B5EF4-FFF2-40B4-BE49-F238E27FC236}">
                <a16:creationId xmlns:a16="http://schemas.microsoft.com/office/drawing/2014/main" id="{9C763EAE-3875-C44F-9703-254D5C426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2" name="Rectangle 21">
            <a:extLst>
              <a:ext uri="{FF2B5EF4-FFF2-40B4-BE49-F238E27FC236}">
                <a16:creationId xmlns:a16="http://schemas.microsoft.com/office/drawing/2014/main" id="{DE49B538-A606-51FA-ADEF-7D13E69106CE}"/>
              </a:ext>
            </a:extLst>
          </p:cNvPr>
          <p:cNvSpPr/>
          <p:nvPr/>
        </p:nvSpPr>
        <p:spPr>
          <a:xfrm>
            <a:off x="0" y="6381005"/>
            <a:ext cx="12188825" cy="52322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9339327"/>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342" y="153480"/>
            <a:ext cx="2739381" cy="547878"/>
          </a:xfrm>
          <a:prstGeom prst="rect">
            <a:avLst/>
          </a:prstGeom>
        </p:spPr>
      </p:pic>
      <p:sp>
        <p:nvSpPr>
          <p:cNvPr id="2" name="Rectangle 21">
            <a:extLst>
              <a:ext uri="{FF2B5EF4-FFF2-40B4-BE49-F238E27FC236}">
                <a16:creationId xmlns:a16="http://schemas.microsoft.com/office/drawing/2014/main" id="{5B0152EB-1796-65B7-EC4C-B9A06F6FAD68}"/>
              </a:ext>
            </a:extLst>
          </p:cNvPr>
          <p:cNvSpPr/>
          <p:nvPr/>
        </p:nvSpPr>
        <p:spPr>
          <a:xfrm>
            <a:off x="-2" y="6257109"/>
            <a:ext cx="12188825" cy="64158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Oxygen" panose="02000503000000000000" pitchFamily="2" charset="77"/>
            </a:endParaRPr>
          </a:p>
        </p:txBody>
      </p:sp>
      <p:sp>
        <p:nvSpPr>
          <p:cNvPr id="5" name="Tekstvak 4">
            <a:extLst>
              <a:ext uri="{FF2B5EF4-FFF2-40B4-BE49-F238E27FC236}">
                <a16:creationId xmlns:a16="http://schemas.microsoft.com/office/drawing/2014/main" id="{07F845A3-053C-781D-2FB3-FC9B106B1AC4}"/>
              </a:ext>
            </a:extLst>
          </p:cNvPr>
          <p:cNvSpPr txBox="1"/>
          <p:nvPr/>
        </p:nvSpPr>
        <p:spPr>
          <a:xfrm>
            <a:off x="4226312" y="301083"/>
            <a:ext cx="1868098" cy="369332"/>
          </a:xfrm>
          <a:prstGeom prst="rect">
            <a:avLst/>
          </a:prstGeom>
          <a:noFill/>
        </p:spPr>
        <p:txBody>
          <a:bodyPr wrap="square" rtlCol="0">
            <a:spAutoFit/>
          </a:bodyPr>
          <a:lstStyle/>
          <a:p>
            <a:r>
              <a:rPr lang="nl-NL" dirty="0" err="1"/>
              <a:t>Bagviewer</a:t>
            </a:r>
            <a:endParaRPr lang="nl-NL" dirty="0"/>
          </a:p>
        </p:txBody>
      </p:sp>
      <p:pic>
        <p:nvPicPr>
          <p:cNvPr id="4" name="Afbeelding 3">
            <a:extLst>
              <a:ext uri="{FF2B5EF4-FFF2-40B4-BE49-F238E27FC236}">
                <a16:creationId xmlns:a16="http://schemas.microsoft.com/office/drawing/2014/main" id="{2B598978-1E36-D276-5DAC-7D42088E0E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336" y="1330256"/>
            <a:ext cx="7772400" cy="3371331"/>
          </a:xfrm>
          <a:prstGeom prst="rect">
            <a:avLst/>
          </a:prstGeom>
        </p:spPr>
      </p:pic>
    </p:spTree>
    <p:extLst>
      <p:ext uri="{BB962C8B-B14F-4D97-AF65-F5344CB8AC3E}">
        <p14:creationId xmlns:p14="http://schemas.microsoft.com/office/powerpoint/2010/main" val="101820335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071" y="184826"/>
            <a:ext cx="2582652" cy="516532"/>
          </a:xfrm>
          <a:prstGeom prst="rect">
            <a:avLst/>
          </a:prstGeom>
        </p:spPr>
      </p:pic>
      <p:sp>
        <p:nvSpPr>
          <p:cNvPr id="2" name="Rectangle 21">
            <a:extLst>
              <a:ext uri="{FF2B5EF4-FFF2-40B4-BE49-F238E27FC236}">
                <a16:creationId xmlns:a16="http://schemas.microsoft.com/office/drawing/2014/main" id="{5B0152EB-1796-65B7-EC4C-B9A06F6FAD68}"/>
              </a:ext>
            </a:extLst>
          </p:cNvPr>
          <p:cNvSpPr/>
          <p:nvPr/>
        </p:nvSpPr>
        <p:spPr>
          <a:xfrm>
            <a:off x="-2" y="6257109"/>
            <a:ext cx="12188825" cy="64158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Oxygen" panose="02000503000000000000" pitchFamily="2" charset="77"/>
            </a:endParaRPr>
          </a:p>
        </p:txBody>
      </p:sp>
      <p:pic>
        <p:nvPicPr>
          <p:cNvPr id="4" name="Afbeelding 3">
            <a:extLst>
              <a:ext uri="{FF2B5EF4-FFF2-40B4-BE49-F238E27FC236}">
                <a16:creationId xmlns:a16="http://schemas.microsoft.com/office/drawing/2014/main" id="{76CD64A1-BACC-207D-9081-F5D0D064A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671" y="535021"/>
            <a:ext cx="7772400" cy="5631990"/>
          </a:xfrm>
          <a:prstGeom prst="rect">
            <a:avLst/>
          </a:prstGeom>
        </p:spPr>
      </p:pic>
      <p:sp>
        <p:nvSpPr>
          <p:cNvPr id="5" name="Tekstvak 4">
            <a:extLst>
              <a:ext uri="{FF2B5EF4-FFF2-40B4-BE49-F238E27FC236}">
                <a16:creationId xmlns:a16="http://schemas.microsoft.com/office/drawing/2014/main" id="{8354BE24-DA52-5F3C-C6BF-3453FABA0AC0}"/>
              </a:ext>
            </a:extLst>
          </p:cNvPr>
          <p:cNvSpPr txBox="1"/>
          <p:nvPr/>
        </p:nvSpPr>
        <p:spPr>
          <a:xfrm>
            <a:off x="3973780" y="6393236"/>
            <a:ext cx="2120630" cy="369332"/>
          </a:xfrm>
          <a:prstGeom prst="rect">
            <a:avLst/>
          </a:prstGeom>
          <a:noFill/>
        </p:spPr>
        <p:txBody>
          <a:bodyPr wrap="square" rtlCol="0">
            <a:spAutoFit/>
          </a:bodyPr>
          <a:lstStyle/>
          <a:p>
            <a:r>
              <a:rPr lang="nl-NL" dirty="0"/>
              <a:t>Kelder</a:t>
            </a:r>
          </a:p>
        </p:txBody>
      </p:sp>
    </p:spTree>
    <p:extLst>
      <p:ext uri="{BB962C8B-B14F-4D97-AF65-F5344CB8AC3E}">
        <p14:creationId xmlns:p14="http://schemas.microsoft.com/office/powerpoint/2010/main" val="181562132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071" y="184826"/>
            <a:ext cx="2582652" cy="516532"/>
          </a:xfrm>
          <a:prstGeom prst="rect">
            <a:avLst/>
          </a:prstGeom>
        </p:spPr>
      </p:pic>
      <p:sp>
        <p:nvSpPr>
          <p:cNvPr id="2" name="Rectangle 21">
            <a:extLst>
              <a:ext uri="{FF2B5EF4-FFF2-40B4-BE49-F238E27FC236}">
                <a16:creationId xmlns:a16="http://schemas.microsoft.com/office/drawing/2014/main" id="{5B0152EB-1796-65B7-EC4C-B9A06F6FAD68}"/>
              </a:ext>
            </a:extLst>
          </p:cNvPr>
          <p:cNvSpPr/>
          <p:nvPr/>
        </p:nvSpPr>
        <p:spPr>
          <a:xfrm>
            <a:off x="-2" y="6257109"/>
            <a:ext cx="12188825" cy="64158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Oxygen" panose="02000503000000000000" pitchFamily="2" charset="77"/>
            </a:endParaRPr>
          </a:p>
        </p:txBody>
      </p:sp>
      <p:pic>
        <p:nvPicPr>
          <p:cNvPr id="5" name="Afbeelding 4">
            <a:extLst>
              <a:ext uri="{FF2B5EF4-FFF2-40B4-BE49-F238E27FC236}">
                <a16:creationId xmlns:a16="http://schemas.microsoft.com/office/drawing/2014/main" id="{22A210D1-D525-6A08-CB54-ABF1D32CF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117" y="443092"/>
            <a:ext cx="7772400" cy="5484229"/>
          </a:xfrm>
          <a:prstGeom prst="rect">
            <a:avLst/>
          </a:prstGeom>
        </p:spPr>
      </p:pic>
      <p:sp>
        <p:nvSpPr>
          <p:cNvPr id="6" name="Tekstvak 5">
            <a:extLst>
              <a:ext uri="{FF2B5EF4-FFF2-40B4-BE49-F238E27FC236}">
                <a16:creationId xmlns:a16="http://schemas.microsoft.com/office/drawing/2014/main" id="{030511F1-533D-7C23-F2F2-D5376971299F}"/>
              </a:ext>
            </a:extLst>
          </p:cNvPr>
          <p:cNvSpPr txBox="1"/>
          <p:nvPr/>
        </p:nvSpPr>
        <p:spPr>
          <a:xfrm>
            <a:off x="4435813" y="6410528"/>
            <a:ext cx="2042808" cy="369332"/>
          </a:xfrm>
          <a:prstGeom prst="rect">
            <a:avLst/>
          </a:prstGeom>
          <a:noFill/>
        </p:spPr>
        <p:txBody>
          <a:bodyPr wrap="square" rtlCol="0">
            <a:spAutoFit/>
          </a:bodyPr>
          <a:lstStyle/>
          <a:p>
            <a:r>
              <a:rPr lang="nl-NL" dirty="0"/>
              <a:t>Begane grond</a:t>
            </a:r>
          </a:p>
        </p:txBody>
      </p:sp>
    </p:spTree>
    <p:extLst>
      <p:ext uri="{BB962C8B-B14F-4D97-AF65-F5344CB8AC3E}">
        <p14:creationId xmlns:p14="http://schemas.microsoft.com/office/powerpoint/2010/main" val="278801555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342" y="153480"/>
            <a:ext cx="2739381" cy="547878"/>
          </a:xfrm>
          <a:prstGeom prst="rect">
            <a:avLst/>
          </a:prstGeom>
        </p:spPr>
      </p:pic>
      <p:sp>
        <p:nvSpPr>
          <p:cNvPr id="2" name="Rectangle 21">
            <a:extLst>
              <a:ext uri="{FF2B5EF4-FFF2-40B4-BE49-F238E27FC236}">
                <a16:creationId xmlns:a16="http://schemas.microsoft.com/office/drawing/2014/main" id="{5B0152EB-1796-65B7-EC4C-B9A06F6FAD68}"/>
              </a:ext>
            </a:extLst>
          </p:cNvPr>
          <p:cNvSpPr/>
          <p:nvPr/>
        </p:nvSpPr>
        <p:spPr>
          <a:xfrm>
            <a:off x="-2" y="6257109"/>
            <a:ext cx="12188825" cy="64158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Oxygen" panose="02000503000000000000" pitchFamily="2" charset="77"/>
            </a:endParaRPr>
          </a:p>
        </p:txBody>
      </p:sp>
      <p:sp>
        <p:nvSpPr>
          <p:cNvPr id="5" name="Tekstvak 4">
            <a:extLst>
              <a:ext uri="{FF2B5EF4-FFF2-40B4-BE49-F238E27FC236}">
                <a16:creationId xmlns:a16="http://schemas.microsoft.com/office/drawing/2014/main" id="{07F845A3-053C-781D-2FB3-FC9B106B1AC4}"/>
              </a:ext>
            </a:extLst>
          </p:cNvPr>
          <p:cNvSpPr txBox="1"/>
          <p:nvPr/>
        </p:nvSpPr>
        <p:spPr>
          <a:xfrm>
            <a:off x="4226312" y="301083"/>
            <a:ext cx="1868098" cy="369332"/>
          </a:xfrm>
          <a:prstGeom prst="rect">
            <a:avLst/>
          </a:prstGeom>
          <a:noFill/>
        </p:spPr>
        <p:txBody>
          <a:bodyPr wrap="square" rtlCol="0">
            <a:spAutoFit/>
          </a:bodyPr>
          <a:lstStyle/>
          <a:p>
            <a:r>
              <a:rPr lang="nl-NL" dirty="0"/>
              <a:t>Inventaris</a:t>
            </a:r>
          </a:p>
        </p:txBody>
      </p:sp>
      <p:pic>
        <p:nvPicPr>
          <p:cNvPr id="6" name="Afbeelding 5">
            <a:extLst>
              <a:ext uri="{FF2B5EF4-FFF2-40B4-BE49-F238E27FC236}">
                <a16:creationId xmlns:a16="http://schemas.microsoft.com/office/drawing/2014/main" id="{8B9ED6EA-D5EF-280B-8A1A-DC4AAE267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70" y="293547"/>
            <a:ext cx="2533713" cy="5942711"/>
          </a:xfrm>
          <a:prstGeom prst="rect">
            <a:avLst/>
          </a:prstGeom>
        </p:spPr>
      </p:pic>
      <p:pic>
        <p:nvPicPr>
          <p:cNvPr id="8" name="Afbeelding 7">
            <a:extLst>
              <a:ext uri="{FF2B5EF4-FFF2-40B4-BE49-F238E27FC236}">
                <a16:creationId xmlns:a16="http://schemas.microsoft.com/office/drawing/2014/main" id="{6D45A0DD-5920-965A-D43F-796CF2E0A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3347" y="1000091"/>
            <a:ext cx="2411804" cy="2428909"/>
          </a:xfrm>
          <a:prstGeom prst="rect">
            <a:avLst/>
          </a:prstGeom>
        </p:spPr>
      </p:pic>
    </p:spTree>
    <p:extLst>
      <p:ext uri="{BB962C8B-B14F-4D97-AF65-F5344CB8AC3E}">
        <p14:creationId xmlns:p14="http://schemas.microsoft.com/office/powerpoint/2010/main" val="2851274817"/>
      </p:ext>
    </p:extLst>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8468" y="267630"/>
            <a:ext cx="2332255" cy="466452"/>
          </a:xfrm>
          <a:prstGeom prst="rect">
            <a:avLst/>
          </a:prstGeom>
        </p:spPr>
      </p:pic>
      <p:sp>
        <p:nvSpPr>
          <p:cNvPr id="2" name="Rectangle 21">
            <a:extLst>
              <a:ext uri="{FF2B5EF4-FFF2-40B4-BE49-F238E27FC236}">
                <a16:creationId xmlns:a16="http://schemas.microsoft.com/office/drawing/2014/main" id="{5B0152EB-1796-65B7-EC4C-B9A06F6FAD68}"/>
              </a:ext>
            </a:extLst>
          </p:cNvPr>
          <p:cNvSpPr/>
          <p:nvPr/>
        </p:nvSpPr>
        <p:spPr>
          <a:xfrm>
            <a:off x="-2" y="6257109"/>
            <a:ext cx="12188825" cy="64158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Oxygen" panose="02000503000000000000" pitchFamily="2" charset="77"/>
            </a:endParaRPr>
          </a:p>
        </p:txBody>
      </p:sp>
      <p:sp>
        <p:nvSpPr>
          <p:cNvPr id="3" name="Tekstvak 2">
            <a:extLst>
              <a:ext uri="{FF2B5EF4-FFF2-40B4-BE49-F238E27FC236}">
                <a16:creationId xmlns:a16="http://schemas.microsoft.com/office/drawing/2014/main" id="{F649131D-948A-BAAC-B266-C1670A4C902C}"/>
              </a:ext>
            </a:extLst>
          </p:cNvPr>
          <p:cNvSpPr txBox="1"/>
          <p:nvPr/>
        </p:nvSpPr>
        <p:spPr>
          <a:xfrm>
            <a:off x="1293778" y="549256"/>
            <a:ext cx="2500009" cy="369651"/>
          </a:xfrm>
          <a:prstGeom prst="rect">
            <a:avLst/>
          </a:prstGeom>
          <a:noFill/>
        </p:spPr>
        <p:txBody>
          <a:bodyPr wrap="square" rtlCol="0">
            <a:spAutoFit/>
          </a:bodyPr>
          <a:lstStyle/>
          <a:p>
            <a:r>
              <a:rPr lang="nl-NL" dirty="0"/>
              <a:t>Bestemming</a:t>
            </a:r>
          </a:p>
        </p:txBody>
      </p:sp>
      <p:pic>
        <p:nvPicPr>
          <p:cNvPr id="9" name="Afbeelding 8">
            <a:extLst>
              <a:ext uri="{FF2B5EF4-FFF2-40B4-BE49-F238E27FC236}">
                <a16:creationId xmlns:a16="http://schemas.microsoft.com/office/drawing/2014/main" id="{C507778E-5A52-371E-9C80-78759FCB4F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202" y="1613660"/>
            <a:ext cx="2839131" cy="990600"/>
          </a:xfrm>
          <a:prstGeom prst="rect">
            <a:avLst/>
          </a:prstGeom>
        </p:spPr>
      </p:pic>
      <p:pic>
        <p:nvPicPr>
          <p:cNvPr id="11" name="Afbeelding 10">
            <a:extLst>
              <a:ext uri="{FF2B5EF4-FFF2-40B4-BE49-F238E27FC236}">
                <a16:creationId xmlns:a16="http://schemas.microsoft.com/office/drawing/2014/main" id="{A3411493-59EB-1576-F764-4701847D0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58" y="2563976"/>
            <a:ext cx="6654800" cy="2222500"/>
          </a:xfrm>
          <a:prstGeom prst="rect">
            <a:avLst/>
          </a:prstGeom>
        </p:spPr>
      </p:pic>
      <p:pic>
        <p:nvPicPr>
          <p:cNvPr id="5" name="Afbeelding 4">
            <a:extLst>
              <a:ext uri="{FF2B5EF4-FFF2-40B4-BE49-F238E27FC236}">
                <a16:creationId xmlns:a16="http://schemas.microsoft.com/office/drawing/2014/main" id="{9EA52C96-2FF9-EBB7-798F-E489AFBA7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9558" y="1483116"/>
            <a:ext cx="2179471" cy="2421025"/>
          </a:xfrm>
          <a:prstGeom prst="rect">
            <a:avLst/>
          </a:prstGeom>
        </p:spPr>
      </p:pic>
      <p:sp>
        <p:nvSpPr>
          <p:cNvPr id="7" name="Tekstvak 6">
            <a:extLst>
              <a:ext uri="{FF2B5EF4-FFF2-40B4-BE49-F238E27FC236}">
                <a16:creationId xmlns:a16="http://schemas.microsoft.com/office/drawing/2014/main" id="{E835F2F7-87AE-E683-F5E0-731D83156922}"/>
              </a:ext>
            </a:extLst>
          </p:cNvPr>
          <p:cNvSpPr txBox="1"/>
          <p:nvPr/>
        </p:nvSpPr>
        <p:spPr>
          <a:xfrm>
            <a:off x="7089557" y="3924702"/>
            <a:ext cx="2428911" cy="861774"/>
          </a:xfrm>
          <a:prstGeom prst="rect">
            <a:avLst/>
          </a:prstGeom>
          <a:noFill/>
        </p:spPr>
        <p:txBody>
          <a:bodyPr wrap="square" rtlCol="0">
            <a:spAutoFit/>
          </a:bodyPr>
          <a:lstStyle/>
          <a:p>
            <a:r>
              <a:rPr lang="nl-NL" sz="1000" dirty="0">
                <a:latin typeface="Arial" panose="020B0604020202020204" pitchFamily="34" charset="0"/>
                <a:cs typeface="Arial" panose="020B0604020202020204" pitchFamily="34" charset="0"/>
              </a:rPr>
              <a:t>ter plaatse van de aanduiding "horeca van categorie 3" tevens voor horeca van categorie 3 en horeca van categorie 4 in de kelder, het souterrain en de eerste bouwlaag </a:t>
            </a:r>
          </a:p>
        </p:txBody>
      </p:sp>
    </p:spTree>
    <p:extLst>
      <p:ext uri="{BB962C8B-B14F-4D97-AF65-F5344CB8AC3E}">
        <p14:creationId xmlns:p14="http://schemas.microsoft.com/office/powerpoint/2010/main" val="206878922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486" y="267629"/>
            <a:ext cx="2668238" cy="533649"/>
          </a:xfrm>
          <a:prstGeom prst="rect">
            <a:avLst/>
          </a:prstGeom>
        </p:spPr>
      </p:pic>
      <p:sp>
        <p:nvSpPr>
          <p:cNvPr id="2" name="Rectangle 21">
            <a:extLst>
              <a:ext uri="{FF2B5EF4-FFF2-40B4-BE49-F238E27FC236}">
                <a16:creationId xmlns:a16="http://schemas.microsoft.com/office/drawing/2014/main" id="{5B0152EB-1796-65B7-EC4C-B9A06F6FAD68}"/>
              </a:ext>
            </a:extLst>
          </p:cNvPr>
          <p:cNvSpPr/>
          <p:nvPr/>
        </p:nvSpPr>
        <p:spPr>
          <a:xfrm>
            <a:off x="-2" y="6257109"/>
            <a:ext cx="12188825" cy="64158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Oxygen" panose="02000503000000000000" pitchFamily="2" charset="77"/>
            </a:endParaRPr>
          </a:p>
        </p:txBody>
      </p:sp>
      <p:pic>
        <p:nvPicPr>
          <p:cNvPr id="4" name="Afbeelding 3">
            <a:extLst>
              <a:ext uri="{FF2B5EF4-FFF2-40B4-BE49-F238E27FC236}">
                <a16:creationId xmlns:a16="http://schemas.microsoft.com/office/drawing/2014/main" id="{E09F74F0-D04F-DE5C-4D38-9754DF9BE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63" y="357659"/>
            <a:ext cx="6647475" cy="5447543"/>
          </a:xfrm>
          <a:prstGeom prst="rect">
            <a:avLst/>
          </a:prstGeom>
        </p:spPr>
      </p:pic>
      <p:sp>
        <p:nvSpPr>
          <p:cNvPr id="5" name="Tekstvak 4">
            <a:extLst>
              <a:ext uri="{FF2B5EF4-FFF2-40B4-BE49-F238E27FC236}">
                <a16:creationId xmlns:a16="http://schemas.microsoft.com/office/drawing/2014/main" id="{0F85F9A8-8C84-AC33-F872-7BED21B8C1A6}"/>
              </a:ext>
            </a:extLst>
          </p:cNvPr>
          <p:cNvSpPr txBox="1"/>
          <p:nvPr/>
        </p:nvSpPr>
        <p:spPr>
          <a:xfrm>
            <a:off x="3540868" y="6361889"/>
            <a:ext cx="1838528" cy="369332"/>
          </a:xfrm>
          <a:prstGeom prst="rect">
            <a:avLst/>
          </a:prstGeom>
          <a:noFill/>
        </p:spPr>
        <p:txBody>
          <a:bodyPr wrap="square" rtlCol="0">
            <a:spAutoFit/>
          </a:bodyPr>
          <a:lstStyle/>
          <a:p>
            <a:r>
              <a:rPr lang="nl-NL" dirty="0"/>
              <a:t>Terrasvergunning</a:t>
            </a:r>
          </a:p>
        </p:txBody>
      </p:sp>
    </p:spTree>
    <p:extLst>
      <p:ext uri="{BB962C8B-B14F-4D97-AF65-F5344CB8AC3E}">
        <p14:creationId xmlns:p14="http://schemas.microsoft.com/office/powerpoint/2010/main" val="35798300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91F10417-73D5-4B42-9F7A-8B3636BBE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5851" y="184826"/>
            <a:ext cx="2044872" cy="408976"/>
          </a:xfrm>
          <a:prstGeom prst="rect">
            <a:avLst/>
          </a:prstGeom>
        </p:spPr>
      </p:pic>
      <p:sp>
        <p:nvSpPr>
          <p:cNvPr id="2" name="Rectangle 21">
            <a:extLst>
              <a:ext uri="{FF2B5EF4-FFF2-40B4-BE49-F238E27FC236}">
                <a16:creationId xmlns:a16="http://schemas.microsoft.com/office/drawing/2014/main" id="{5B0152EB-1796-65B7-EC4C-B9A06F6FAD68}"/>
              </a:ext>
            </a:extLst>
          </p:cNvPr>
          <p:cNvSpPr/>
          <p:nvPr/>
        </p:nvSpPr>
        <p:spPr>
          <a:xfrm>
            <a:off x="-2" y="6257109"/>
            <a:ext cx="12188825" cy="641586"/>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Oxygen" panose="02000503000000000000" pitchFamily="2" charset="77"/>
            </a:endParaRPr>
          </a:p>
        </p:txBody>
      </p:sp>
      <p:sp>
        <p:nvSpPr>
          <p:cNvPr id="19" name="Tekstvak 18">
            <a:extLst>
              <a:ext uri="{FF2B5EF4-FFF2-40B4-BE49-F238E27FC236}">
                <a16:creationId xmlns:a16="http://schemas.microsoft.com/office/drawing/2014/main" id="{1BAFC5FA-907C-6C29-ECC4-A254BE9C5E9E}"/>
              </a:ext>
            </a:extLst>
          </p:cNvPr>
          <p:cNvSpPr txBox="1"/>
          <p:nvPr/>
        </p:nvSpPr>
        <p:spPr>
          <a:xfrm>
            <a:off x="5164183" y="6451296"/>
            <a:ext cx="2316480" cy="369332"/>
          </a:xfrm>
          <a:prstGeom prst="rect">
            <a:avLst/>
          </a:prstGeom>
          <a:noFill/>
        </p:spPr>
        <p:txBody>
          <a:bodyPr wrap="square" rtlCol="0">
            <a:spAutoFit/>
          </a:bodyPr>
          <a:lstStyle/>
          <a:p>
            <a:r>
              <a:rPr lang="nl-NL" dirty="0">
                <a:solidFill>
                  <a:schemeClr val="bg1"/>
                </a:solidFill>
              </a:rPr>
              <a:t>Vergunningen</a:t>
            </a:r>
          </a:p>
        </p:txBody>
      </p:sp>
      <p:pic>
        <p:nvPicPr>
          <p:cNvPr id="7" name="Afbeelding 6">
            <a:extLst>
              <a:ext uri="{FF2B5EF4-FFF2-40B4-BE49-F238E27FC236}">
                <a16:creationId xmlns:a16="http://schemas.microsoft.com/office/drawing/2014/main" id="{6283E318-3157-0C4E-14F2-BBDD7F231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102" y="389314"/>
            <a:ext cx="4124435" cy="5836596"/>
          </a:xfrm>
          <a:prstGeom prst="rect">
            <a:avLst/>
          </a:prstGeom>
        </p:spPr>
      </p:pic>
      <p:pic>
        <p:nvPicPr>
          <p:cNvPr id="9" name="Afbeelding 8">
            <a:extLst>
              <a:ext uri="{FF2B5EF4-FFF2-40B4-BE49-F238E27FC236}">
                <a16:creationId xmlns:a16="http://schemas.microsoft.com/office/drawing/2014/main" id="{8F64CD07-08E3-26A8-730F-AD63703C7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089" y="510910"/>
            <a:ext cx="4647393" cy="5593404"/>
          </a:xfrm>
          <a:prstGeom prst="rect">
            <a:avLst/>
          </a:prstGeom>
        </p:spPr>
      </p:pic>
    </p:spTree>
    <p:extLst>
      <p:ext uri="{BB962C8B-B14F-4D97-AF65-F5344CB8AC3E}">
        <p14:creationId xmlns:p14="http://schemas.microsoft.com/office/powerpoint/2010/main" val="180162680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797628D-B9B6-226D-3C47-176D742C0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169"/>
            <a:ext cx="9202366" cy="6451086"/>
          </a:xfrm>
          <a:prstGeom prst="rect">
            <a:avLst/>
          </a:prstGeom>
        </p:spPr>
      </p:pic>
      <p:sp>
        <p:nvSpPr>
          <p:cNvPr id="4" name="Rechthoekige driehoek 1">
            <a:extLst>
              <a:ext uri="{FF2B5EF4-FFF2-40B4-BE49-F238E27FC236}">
                <a16:creationId xmlns:a16="http://schemas.microsoft.com/office/drawing/2014/main" id="{8714CFC3-B56C-D9F0-C8DD-AB94CDBB6A8D}"/>
              </a:ext>
            </a:extLst>
          </p:cNvPr>
          <p:cNvSpPr>
            <a:spLocks noChangeAspect="1"/>
          </p:cNvSpPr>
          <p:nvPr/>
        </p:nvSpPr>
        <p:spPr>
          <a:xfrm rot="16200000">
            <a:off x="6066504" y="274721"/>
            <a:ext cx="6451085" cy="5831314"/>
          </a:xfrm>
          <a:custGeom>
            <a:avLst/>
            <a:gdLst>
              <a:gd name="connsiteX0" fmla="*/ 0 w 6372000"/>
              <a:gd name="connsiteY0" fmla="*/ 7204705 h 7204705"/>
              <a:gd name="connsiteX1" fmla="*/ 0 w 6372000"/>
              <a:gd name="connsiteY1" fmla="*/ 0 h 7204705"/>
              <a:gd name="connsiteX2" fmla="*/ 6372000 w 6372000"/>
              <a:gd name="connsiteY2" fmla="*/ 7204705 h 7204705"/>
              <a:gd name="connsiteX3" fmla="*/ 0 w 6372000"/>
              <a:gd name="connsiteY3" fmla="*/ 7204705 h 7204705"/>
              <a:gd name="connsiteX0" fmla="*/ 0 w 6372000"/>
              <a:gd name="connsiteY0" fmla="*/ 7204705 h 7204705"/>
              <a:gd name="connsiteX1" fmla="*/ 0 w 6372000"/>
              <a:gd name="connsiteY1" fmla="*/ 0 h 7204705"/>
              <a:gd name="connsiteX2" fmla="*/ 6348704 w 6372000"/>
              <a:gd name="connsiteY2" fmla="*/ 3460768 h 7204705"/>
              <a:gd name="connsiteX3" fmla="*/ 6372000 w 6372000"/>
              <a:gd name="connsiteY3" fmla="*/ 7204705 h 7204705"/>
              <a:gd name="connsiteX4" fmla="*/ 0 w 6372000"/>
              <a:gd name="connsiteY4" fmla="*/ 7204705 h 7204705"/>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000" h="7039604">
                <a:moveTo>
                  <a:pt x="0" y="7039604"/>
                </a:moveTo>
                <a:cubicBezTo>
                  <a:pt x="4233" y="4693069"/>
                  <a:pt x="8467" y="2308435"/>
                  <a:pt x="12700" y="0"/>
                </a:cubicBezTo>
                <a:cubicBezTo>
                  <a:pt x="956300" y="1068923"/>
                  <a:pt x="5405104" y="2226744"/>
                  <a:pt x="6348704" y="3295667"/>
                </a:cubicBezTo>
                <a:lnTo>
                  <a:pt x="6372000" y="7039604"/>
                </a:lnTo>
                <a:lnTo>
                  <a:pt x="0" y="7039604"/>
                </a:lnTo>
                <a:close/>
              </a:path>
            </a:pathLst>
          </a:custGeom>
          <a:solidFill>
            <a:schemeClr val="bg2">
              <a:lumMod val="50000"/>
              <a:alpha val="7379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tangle 4"/>
          <p:cNvSpPr>
            <a:spLocks/>
          </p:cNvSpPr>
          <p:nvPr/>
        </p:nvSpPr>
        <p:spPr>
          <a:xfrm>
            <a:off x="8150086" y="2321771"/>
            <a:ext cx="3593233" cy="261610"/>
          </a:xfrm>
          <a:prstGeom prst="rect">
            <a:avLst/>
          </a:prstGeom>
        </p:spPr>
        <p:txBody>
          <a:bodyPr wrap="square">
            <a:spAutoFit/>
          </a:bodyPr>
          <a:lstStyle/>
          <a:p>
            <a:pPr algn="just"/>
            <a:endParaRPr lang="nl-NL" sz="1100" kern="0" dirty="0">
              <a:solidFill>
                <a:schemeClr val="bg1"/>
              </a:solidFill>
              <a:latin typeface="Arial" panose="020B0604020202020204" pitchFamily="34" charset="0"/>
              <a:cs typeface="Arial" panose="020B0604020202020204" pitchFamily="34" charset="0"/>
            </a:endParaRPr>
          </a:p>
        </p:txBody>
      </p:sp>
      <p:pic>
        <p:nvPicPr>
          <p:cNvPr id="28" name="Afbeelding 27">
            <a:extLst>
              <a:ext uri="{FF2B5EF4-FFF2-40B4-BE49-F238E27FC236}">
                <a16:creationId xmlns:a16="http://schemas.microsoft.com/office/drawing/2014/main" id="{297FA3F3-06DF-114A-8E99-CAA14924A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2" name="Rectangle 21">
            <a:extLst>
              <a:ext uri="{FF2B5EF4-FFF2-40B4-BE49-F238E27FC236}">
                <a16:creationId xmlns:a16="http://schemas.microsoft.com/office/drawing/2014/main" id="{52ABA771-C1D7-78F6-1346-4FBD3EE7A7BD}"/>
              </a:ext>
            </a:extLst>
          </p:cNvPr>
          <p:cNvSpPr/>
          <p:nvPr/>
        </p:nvSpPr>
        <p:spPr>
          <a:xfrm>
            <a:off x="0" y="6415925"/>
            <a:ext cx="12188825" cy="48830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Tekstvak 2">
            <a:extLst>
              <a:ext uri="{FF2B5EF4-FFF2-40B4-BE49-F238E27FC236}">
                <a16:creationId xmlns:a16="http://schemas.microsoft.com/office/drawing/2014/main" id="{55BCB1AC-6AC0-7EB1-6F97-6D02B77C490E}"/>
              </a:ext>
            </a:extLst>
          </p:cNvPr>
          <p:cNvSpPr txBox="1"/>
          <p:nvPr/>
        </p:nvSpPr>
        <p:spPr>
          <a:xfrm>
            <a:off x="9316622" y="1550505"/>
            <a:ext cx="2698521" cy="2308324"/>
          </a:xfrm>
          <a:prstGeom prst="rect">
            <a:avLst/>
          </a:prstGeom>
          <a:noFill/>
        </p:spPr>
        <p:txBody>
          <a:bodyPr wrap="square" rtlCol="0">
            <a:spAutoFit/>
          </a:bodyPr>
          <a:lstStyle/>
          <a:p>
            <a:pPr algn="just" fontAlgn="base"/>
            <a:r>
              <a:rPr lang="nl-NL" sz="1200" dirty="0">
                <a:solidFill>
                  <a:schemeClr val="bg1"/>
                </a:solidFill>
                <a:latin typeface="Arial" panose="020B0604020202020204" pitchFamily="34" charset="0"/>
                <a:cs typeface="Arial" panose="020B0604020202020204" pitchFamily="34" charset="0"/>
              </a:rPr>
              <a:t>Café de </a:t>
            </a:r>
            <a:r>
              <a:rPr lang="nl-NL" sz="1200" dirty="0" err="1">
                <a:solidFill>
                  <a:schemeClr val="bg1"/>
                </a:solidFill>
                <a:latin typeface="Arial" panose="020B0604020202020204" pitchFamily="34" charset="0"/>
                <a:cs typeface="Arial" panose="020B0604020202020204" pitchFamily="34" charset="0"/>
              </a:rPr>
              <a:t>With</a:t>
            </a:r>
            <a:endParaRPr lang="nl-NL" sz="1200" b="0" i="0" dirty="0">
              <a:solidFill>
                <a:schemeClr val="bg1"/>
              </a:solidFill>
              <a:effectLst/>
              <a:latin typeface="Arial" panose="020B0604020202020204" pitchFamily="34" charset="0"/>
              <a:cs typeface="Arial" panose="020B0604020202020204" pitchFamily="34" charset="0"/>
            </a:endParaRPr>
          </a:p>
          <a:p>
            <a:pPr algn="just" fontAlgn="base"/>
            <a:endParaRPr lang="nl-NL" sz="1200" dirty="0">
              <a:solidFill>
                <a:schemeClr val="bg1"/>
              </a:solidFill>
              <a:latin typeface="Arial" panose="020B0604020202020204" pitchFamily="34" charset="0"/>
              <a:cs typeface="Arial" panose="020B0604020202020204" pitchFamily="34" charset="0"/>
            </a:endParaRPr>
          </a:p>
          <a:p>
            <a:pPr fontAlgn="base"/>
            <a:r>
              <a:rPr lang="nl-NL" sz="1200" b="0" i="0" dirty="0">
                <a:solidFill>
                  <a:schemeClr val="bg1"/>
                </a:solidFill>
                <a:effectLst/>
                <a:latin typeface="Arial" panose="020B0604020202020204" pitchFamily="34" charset="0"/>
                <a:cs typeface="Arial" panose="020B0604020202020204" pitchFamily="34" charset="0"/>
              </a:rPr>
              <a:t>Ligging op de hoek van de Witte de </a:t>
            </a:r>
            <a:r>
              <a:rPr lang="nl-NL" sz="1200" b="0" i="0" dirty="0" err="1">
                <a:solidFill>
                  <a:schemeClr val="bg1"/>
                </a:solidFill>
                <a:effectLst/>
                <a:latin typeface="Arial" panose="020B0604020202020204" pitchFamily="34" charset="0"/>
                <a:cs typeface="Arial" panose="020B0604020202020204" pitchFamily="34" charset="0"/>
              </a:rPr>
              <a:t>With</a:t>
            </a:r>
            <a:r>
              <a:rPr lang="nl-NL" sz="1200" b="0" i="0" dirty="0">
                <a:solidFill>
                  <a:schemeClr val="bg1"/>
                </a:solidFill>
                <a:effectLst/>
                <a:latin typeface="Arial" panose="020B0604020202020204" pitchFamily="34" charset="0"/>
                <a:cs typeface="Arial" panose="020B0604020202020204" pitchFamily="34" charset="0"/>
              </a:rPr>
              <a:t> en de van </a:t>
            </a:r>
            <a:r>
              <a:rPr lang="nl-NL" sz="1200" b="0" i="0" dirty="0" err="1">
                <a:solidFill>
                  <a:schemeClr val="bg1"/>
                </a:solidFill>
                <a:effectLst/>
                <a:latin typeface="Arial" panose="020B0604020202020204" pitchFamily="34" charset="0"/>
                <a:cs typeface="Arial" panose="020B0604020202020204" pitchFamily="34" charset="0"/>
              </a:rPr>
              <a:t>Kinsbergenstraat</a:t>
            </a:r>
            <a:r>
              <a:rPr lang="nl-NL" sz="1200" dirty="0">
                <a:solidFill>
                  <a:schemeClr val="bg1"/>
                </a:solidFill>
                <a:latin typeface="Arial" panose="020B0604020202020204" pitchFamily="34" charset="0"/>
                <a:cs typeface="Arial" panose="020B0604020202020204" pitchFamily="34" charset="0"/>
              </a:rPr>
              <a:t>, </a:t>
            </a:r>
            <a:r>
              <a:rPr lang="nl-NL" sz="1200" b="0" i="0" dirty="0">
                <a:solidFill>
                  <a:schemeClr val="bg1"/>
                </a:solidFill>
                <a:effectLst/>
                <a:latin typeface="Arial" panose="020B0604020202020204" pitchFamily="34" charset="0"/>
                <a:cs typeface="Arial" panose="020B0604020202020204" pitchFamily="34" charset="0"/>
              </a:rPr>
              <a:t>in het populaire stadsdeel in de buurt de Baarsjes tegenover nieuwbouwcomplex de Wending.</a:t>
            </a:r>
          </a:p>
          <a:p>
            <a:pPr fontAlgn="base"/>
            <a:endParaRPr lang="nl-NL" sz="1200" b="0" i="0" dirty="0">
              <a:solidFill>
                <a:schemeClr val="bg1"/>
              </a:solidFill>
              <a:effectLst/>
              <a:latin typeface="Arial" panose="020B0604020202020204" pitchFamily="34" charset="0"/>
              <a:cs typeface="Arial" panose="020B0604020202020204" pitchFamily="34" charset="0"/>
            </a:endParaRPr>
          </a:p>
          <a:p>
            <a:pPr fontAlgn="base"/>
            <a:r>
              <a:rPr lang="nl-NL" sz="1200" b="0" i="0" dirty="0">
                <a:solidFill>
                  <a:schemeClr val="bg1"/>
                </a:solidFill>
                <a:effectLst/>
                <a:latin typeface="Arial" panose="020B0604020202020204" pitchFamily="34" charset="0"/>
                <a:cs typeface="Arial" panose="020B0604020202020204" pitchFamily="34" charset="0"/>
              </a:rPr>
              <a:t>Stadsdeel West is het met haar 150.000 inwoners het meest drukke stadsdeel van de gemeente Amsterdam.</a:t>
            </a:r>
            <a:endParaRPr lang="nl-NL" sz="1200" b="0" i="0" dirty="0">
              <a:solidFill>
                <a:srgbClr val="4C2F1C"/>
              </a:solidFill>
              <a:effectLst/>
              <a:latin typeface="Open Sans" panose="020B0606030504020204" pitchFamily="34" charset="0"/>
            </a:endParaRPr>
          </a:p>
        </p:txBody>
      </p:sp>
    </p:spTree>
    <p:extLst>
      <p:ext uri="{BB962C8B-B14F-4D97-AF65-F5344CB8AC3E}">
        <p14:creationId xmlns:p14="http://schemas.microsoft.com/office/powerpoint/2010/main" val="290946863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47F7F09-CD77-C0E7-8C68-CEB9FD88D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695292" cy="6264613"/>
          </a:xfrm>
          <a:prstGeom prst="rect">
            <a:avLst/>
          </a:prstGeom>
        </p:spPr>
      </p:pic>
      <p:pic>
        <p:nvPicPr>
          <p:cNvPr id="28" name="Afbeelding 27">
            <a:extLst>
              <a:ext uri="{FF2B5EF4-FFF2-40B4-BE49-F238E27FC236}">
                <a16:creationId xmlns:a16="http://schemas.microsoft.com/office/drawing/2014/main" id="{297FA3F3-06DF-114A-8E99-CAA14924A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3" name="Rechthoekige driehoek 1">
            <a:extLst>
              <a:ext uri="{FF2B5EF4-FFF2-40B4-BE49-F238E27FC236}">
                <a16:creationId xmlns:a16="http://schemas.microsoft.com/office/drawing/2014/main" id="{66134CC9-9EBA-4EF0-886B-CA10C22E41CC}"/>
              </a:ext>
            </a:extLst>
          </p:cNvPr>
          <p:cNvSpPr>
            <a:spLocks noChangeAspect="1"/>
          </p:cNvSpPr>
          <p:nvPr/>
        </p:nvSpPr>
        <p:spPr>
          <a:xfrm rot="16200000">
            <a:off x="5575348" y="-80240"/>
            <a:ext cx="6533236" cy="6693717"/>
          </a:xfrm>
          <a:custGeom>
            <a:avLst/>
            <a:gdLst>
              <a:gd name="connsiteX0" fmla="*/ 0 w 6372000"/>
              <a:gd name="connsiteY0" fmla="*/ 7204705 h 7204705"/>
              <a:gd name="connsiteX1" fmla="*/ 0 w 6372000"/>
              <a:gd name="connsiteY1" fmla="*/ 0 h 7204705"/>
              <a:gd name="connsiteX2" fmla="*/ 6372000 w 6372000"/>
              <a:gd name="connsiteY2" fmla="*/ 7204705 h 7204705"/>
              <a:gd name="connsiteX3" fmla="*/ 0 w 6372000"/>
              <a:gd name="connsiteY3" fmla="*/ 7204705 h 7204705"/>
              <a:gd name="connsiteX0" fmla="*/ 0 w 6372000"/>
              <a:gd name="connsiteY0" fmla="*/ 7204705 h 7204705"/>
              <a:gd name="connsiteX1" fmla="*/ 0 w 6372000"/>
              <a:gd name="connsiteY1" fmla="*/ 0 h 7204705"/>
              <a:gd name="connsiteX2" fmla="*/ 6348704 w 6372000"/>
              <a:gd name="connsiteY2" fmla="*/ 3460768 h 7204705"/>
              <a:gd name="connsiteX3" fmla="*/ 6372000 w 6372000"/>
              <a:gd name="connsiteY3" fmla="*/ 7204705 h 7204705"/>
              <a:gd name="connsiteX4" fmla="*/ 0 w 6372000"/>
              <a:gd name="connsiteY4" fmla="*/ 7204705 h 7204705"/>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000" h="7039604">
                <a:moveTo>
                  <a:pt x="0" y="7039604"/>
                </a:moveTo>
                <a:cubicBezTo>
                  <a:pt x="4233" y="4693069"/>
                  <a:pt x="8467" y="2308435"/>
                  <a:pt x="12700" y="0"/>
                </a:cubicBezTo>
                <a:cubicBezTo>
                  <a:pt x="956300" y="1068923"/>
                  <a:pt x="5405104" y="2226744"/>
                  <a:pt x="6348704" y="3295667"/>
                </a:cubicBezTo>
                <a:lnTo>
                  <a:pt x="6372000" y="7039604"/>
                </a:lnTo>
                <a:lnTo>
                  <a:pt x="0" y="7039604"/>
                </a:lnTo>
                <a:close/>
              </a:path>
            </a:pathLst>
          </a:custGeom>
          <a:solidFill>
            <a:schemeClr val="bg2">
              <a:lumMod val="50000"/>
              <a:alpha val="740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Rectangle 21">
            <a:extLst>
              <a:ext uri="{FF2B5EF4-FFF2-40B4-BE49-F238E27FC236}">
                <a16:creationId xmlns:a16="http://schemas.microsoft.com/office/drawing/2014/main" id="{F11C6143-D79B-E492-FA57-CA23D8DCF6B2}"/>
              </a:ext>
            </a:extLst>
          </p:cNvPr>
          <p:cNvSpPr/>
          <p:nvPr/>
        </p:nvSpPr>
        <p:spPr>
          <a:xfrm>
            <a:off x="0" y="6264613"/>
            <a:ext cx="12188825" cy="639612"/>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TextBox 13">
            <a:extLst>
              <a:ext uri="{FF2B5EF4-FFF2-40B4-BE49-F238E27FC236}">
                <a16:creationId xmlns:a16="http://schemas.microsoft.com/office/drawing/2014/main" id="{7F123656-1644-A733-3966-05B1F8F8D28C}"/>
              </a:ext>
            </a:extLst>
          </p:cNvPr>
          <p:cNvSpPr txBox="1"/>
          <p:nvPr/>
        </p:nvSpPr>
        <p:spPr>
          <a:xfrm>
            <a:off x="8841966" y="1035276"/>
            <a:ext cx="3200185" cy="5078313"/>
          </a:xfrm>
          <a:prstGeom prst="rect">
            <a:avLst/>
          </a:prstGeom>
          <a:noFill/>
        </p:spPr>
        <p:txBody>
          <a:bodyPr wrap="square" rtlCol="0" anchor="b">
            <a:spAutoFit/>
          </a:bodyPr>
          <a:lstStyle/>
          <a:p>
            <a:pPr algn="just"/>
            <a:endParaRPr lang="en-US" sz="1200" kern="0" dirty="0">
              <a:solidFill>
                <a:schemeClr val="bg1"/>
              </a:solidFill>
              <a:latin typeface="Arial" panose="020B0604020202020204" pitchFamily="34" charset="0"/>
              <a:cs typeface="Arial" panose="020B0604020202020204" pitchFamily="34" charset="0"/>
            </a:endParaRPr>
          </a:p>
          <a:p>
            <a:pPr algn="just"/>
            <a:r>
              <a:rPr lang="nl-NL" sz="1200" b="1" dirty="0">
                <a:solidFill>
                  <a:schemeClr val="bg1"/>
                </a:solidFill>
                <a:latin typeface="Arial" panose="020B0604020202020204" pitchFamily="34" charset="0"/>
                <a:cs typeface="Arial" panose="020B0604020202020204" pitchFamily="34" charset="0"/>
              </a:rPr>
              <a:t>Indeling</a:t>
            </a:r>
          </a:p>
          <a:p>
            <a:r>
              <a:rPr lang="nl-NL" sz="1200" dirty="0">
                <a:solidFill>
                  <a:schemeClr val="bg1"/>
                </a:solidFill>
                <a:latin typeface="Arial" panose="020B0604020202020204" pitchFamily="34" charset="0"/>
                <a:cs typeface="Arial" panose="020B0604020202020204" pitchFamily="34" charset="0"/>
              </a:rPr>
              <a:t>De zaak is gelegen op een hoeklocatie met rondom ramen die voor een fijne lichte zaak zorgen en een goed uitzicht op het tegenover gelegen plein geven. </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Bij binnenkomst links de grote en ruim uitgevoerde keuken, met ruimte voor een chefs </a:t>
            </a:r>
            <a:r>
              <a:rPr lang="nl-NL" sz="1200" dirty="0" err="1">
                <a:solidFill>
                  <a:schemeClr val="bg1"/>
                </a:solidFill>
                <a:latin typeface="Arial" panose="020B0604020202020204" pitchFamily="34" charset="0"/>
                <a:cs typeface="Arial" panose="020B0604020202020204" pitchFamily="34" charset="0"/>
              </a:rPr>
              <a:t>table</a:t>
            </a:r>
            <a:r>
              <a:rPr lang="nl-NL" sz="1200" dirty="0">
                <a:solidFill>
                  <a:schemeClr val="bg1"/>
                </a:solidFill>
                <a:latin typeface="Arial" panose="020B0604020202020204" pitchFamily="34" charset="0"/>
                <a:cs typeface="Arial" panose="020B0604020202020204" pitchFamily="34" charset="0"/>
              </a:rPr>
              <a:t>. </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Aan de achterkant van de keuken is een buitenplaats voor opslag van emballage, koelingen en containers. </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Aan de rechterkant het restaurant/cafédeel met grote bar en zitgelegenheid. </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Het souterrain is opgedeeld in kinderspeelruimte met toiletgroepen, washok en ruimte voor de bierkoeling. Door de gang heen is er nog een droogopslag voor de keuken, een ruime CV ruimte en de club.</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Rondom het pand het bijzonder sfeervolle terras met ruim 80 zitplaatsen.</a:t>
            </a:r>
          </a:p>
        </p:txBody>
      </p:sp>
    </p:spTree>
    <p:extLst>
      <p:ext uri="{BB962C8B-B14F-4D97-AF65-F5344CB8AC3E}">
        <p14:creationId xmlns:p14="http://schemas.microsoft.com/office/powerpoint/2010/main" val="2548972547"/>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DD6AE82-D222-3913-A941-D223CFE34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82519" cy="6264614"/>
          </a:xfrm>
          <a:prstGeom prst="rect">
            <a:avLst/>
          </a:prstGeom>
        </p:spPr>
      </p:pic>
      <p:pic>
        <p:nvPicPr>
          <p:cNvPr id="28" name="Afbeelding 27">
            <a:extLst>
              <a:ext uri="{FF2B5EF4-FFF2-40B4-BE49-F238E27FC236}">
                <a16:creationId xmlns:a16="http://schemas.microsoft.com/office/drawing/2014/main" id="{297FA3F3-06DF-114A-8E99-CAA14924A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3" name="Rechthoekige driehoek 1">
            <a:extLst>
              <a:ext uri="{FF2B5EF4-FFF2-40B4-BE49-F238E27FC236}">
                <a16:creationId xmlns:a16="http://schemas.microsoft.com/office/drawing/2014/main" id="{66134CC9-9EBA-4EF0-886B-CA10C22E41CC}"/>
              </a:ext>
            </a:extLst>
          </p:cNvPr>
          <p:cNvSpPr>
            <a:spLocks noChangeAspect="1"/>
          </p:cNvSpPr>
          <p:nvPr/>
        </p:nvSpPr>
        <p:spPr>
          <a:xfrm rot="16200000">
            <a:off x="5288859" y="-358916"/>
            <a:ext cx="6533236" cy="7251067"/>
          </a:xfrm>
          <a:custGeom>
            <a:avLst/>
            <a:gdLst>
              <a:gd name="connsiteX0" fmla="*/ 0 w 6372000"/>
              <a:gd name="connsiteY0" fmla="*/ 7204705 h 7204705"/>
              <a:gd name="connsiteX1" fmla="*/ 0 w 6372000"/>
              <a:gd name="connsiteY1" fmla="*/ 0 h 7204705"/>
              <a:gd name="connsiteX2" fmla="*/ 6372000 w 6372000"/>
              <a:gd name="connsiteY2" fmla="*/ 7204705 h 7204705"/>
              <a:gd name="connsiteX3" fmla="*/ 0 w 6372000"/>
              <a:gd name="connsiteY3" fmla="*/ 7204705 h 7204705"/>
              <a:gd name="connsiteX0" fmla="*/ 0 w 6372000"/>
              <a:gd name="connsiteY0" fmla="*/ 7204705 h 7204705"/>
              <a:gd name="connsiteX1" fmla="*/ 0 w 6372000"/>
              <a:gd name="connsiteY1" fmla="*/ 0 h 7204705"/>
              <a:gd name="connsiteX2" fmla="*/ 6348704 w 6372000"/>
              <a:gd name="connsiteY2" fmla="*/ 3460768 h 7204705"/>
              <a:gd name="connsiteX3" fmla="*/ 6372000 w 6372000"/>
              <a:gd name="connsiteY3" fmla="*/ 7204705 h 7204705"/>
              <a:gd name="connsiteX4" fmla="*/ 0 w 6372000"/>
              <a:gd name="connsiteY4" fmla="*/ 7204705 h 7204705"/>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000" h="7039604">
                <a:moveTo>
                  <a:pt x="0" y="7039604"/>
                </a:moveTo>
                <a:cubicBezTo>
                  <a:pt x="4233" y="4693069"/>
                  <a:pt x="8467" y="2308435"/>
                  <a:pt x="12700" y="0"/>
                </a:cubicBezTo>
                <a:cubicBezTo>
                  <a:pt x="956300" y="1068923"/>
                  <a:pt x="5405104" y="2226744"/>
                  <a:pt x="6348704" y="3295667"/>
                </a:cubicBezTo>
                <a:lnTo>
                  <a:pt x="6372000" y="7039604"/>
                </a:lnTo>
                <a:lnTo>
                  <a:pt x="0" y="7039604"/>
                </a:lnTo>
                <a:close/>
              </a:path>
            </a:pathLst>
          </a:custGeom>
          <a:solidFill>
            <a:schemeClr val="bg2">
              <a:lumMod val="50000"/>
              <a:alpha val="740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Rectangle 21">
            <a:extLst>
              <a:ext uri="{FF2B5EF4-FFF2-40B4-BE49-F238E27FC236}">
                <a16:creationId xmlns:a16="http://schemas.microsoft.com/office/drawing/2014/main" id="{F11C6143-D79B-E492-FA57-CA23D8DCF6B2}"/>
              </a:ext>
            </a:extLst>
          </p:cNvPr>
          <p:cNvSpPr/>
          <p:nvPr/>
        </p:nvSpPr>
        <p:spPr>
          <a:xfrm>
            <a:off x="0" y="6264613"/>
            <a:ext cx="12188825" cy="639612"/>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TextBox 13">
            <a:extLst>
              <a:ext uri="{FF2B5EF4-FFF2-40B4-BE49-F238E27FC236}">
                <a16:creationId xmlns:a16="http://schemas.microsoft.com/office/drawing/2014/main" id="{7F123656-1644-A733-3966-05B1F8F8D28C}"/>
              </a:ext>
            </a:extLst>
          </p:cNvPr>
          <p:cNvSpPr txBox="1"/>
          <p:nvPr/>
        </p:nvSpPr>
        <p:spPr>
          <a:xfrm>
            <a:off x="8628434" y="708143"/>
            <a:ext cx="3507564" cy="4916859"/>
          </a:xfrm>
          <a:prstGeom prst="rect">
            <a:avLst/>
          </a:prstGeom>
          <a:noFill/>
        </p:spPr>
        <p:txBody>
          <a:bodyPr wrap="square" rtlCol="0" anchor="b">
            <a:spAutoFit/>
          </a:bodyPr>
          <a:lstStyle/>
          <a:p>
            <a:pPr algn="just"/>
            <a:r>
              <a:rPr lang="en-US" sz="1200" b="1" kern="0" dirty="0" err="1">
                <a:solidFill>
                  <a:schemeClr val="bg1"/>
                </a:solidFill>
                <a:latin typeface="Arial" panose="020B0604020202020204" pitchFamily="34" charset="0"/>
                <a:cs typeface="Arial" panose="020B0604020202020204" pitchFamily="34" charset="0"/>
              </a:rPr>
              <a:t>Objectomschrijving</a:t>
            </a:r>
            <a:endParaRPr lang="en-US" sz="1200" b="1" kern="0" dirty="0">
              <a:solidFill>
                <a:schemeClr val="bg1"/>
              </a:solidFill>
              <a:latin typeface="Arial" panose="020B0604020202020204" pitchFamily="34" charset="0"/>
              <a:cs typeface="Arial" panose="020B0604020202020204" pitchFamily="34" charset="0"/>
            </a:endParaRPr>
          </a:p>
          <a:p>
            <a:pPr algn="just"/>
            <a:r>
              <a:rPr lang="en-US" sz="1200" kern="0" dirty="0">
                <a:solidFill>
                  <a:schemeClr val="bg1"/>
                </a:solidFill>
                <a:latin typeface="Arial" panose="020B0604020202020204" pitchFamily="34" charset="0"/>
                <a:cs typeface="Arial" panose="020B0604020202020204" pitchFamily="34" charset="0"/>
              </a:rPr>
              <a:t>In de </a:t>
            </a:r>
            <a:r>
              <a:rPr lang="en-US" sz="1200" kern="0" dirty="0" err="1">
                <a:solidFill>
                  <a:schemeClr val="bg1"/>
                </a:solidFill>
                <a:latin typeface="Arial" panose="020B0604020202020204" pitchFamily="34" charset="0"/>
                <a:cs typeface="Arial" panose="020B0604020202020204" pitchFamily="34" charset="0"/>
              </a:rPr>
              <a:t>ochtend</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een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goede</a:t>
            </a:r>
            <a:r>
              <a:rPr lang="en-US" sz="1200" kern="0" dirty="0">
                <a:solidFill>
                  <a:schemeClr val="bg1"/>
                </a:solidFill>
                <a:latin typeface="Arial" panose="020B0604020202020204" pitchFamily="34" charset="0"/>
                <a:cs typeface="Arial" panose="020B0604020202020204" pitchFamily="34" charset="0"/>
              </a:rPr>
              <a:t> kop </a:t>
            </a:r>
            <a:r>
              <a:rPr lang="en-US" sz="1200" kern="0" dirty="0" err="1">
                <a:solidFill>
                  <a:schemeClr val="bg1"/>
                </a:solidFill>
                <a:latin typeface="Arial" panose="020B0604020202020204" pitchFamily="34" charset="0"/>
                <a:cs typeface="Arial" panose="020B0604020202020204" pitchFamily="34" charset="0"/>
              </a:rPr>
              <a:t>koffie</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ontbijt</a:t>
            </a:r>
            <a:r>
              <a:rPr lang="en-US" sz="1200" kern="0" dirty="0">
                <a:solidFill>
                  <a:schemeClr val="bg1"/>
                </a:solidFill>
                <a:latin typeface="Arial" panose="020B0604020202020204" pitchFamily="34" charset="0"/>
                <a:cs typeface="Arial" panose="020B0604020202020204" pitchFamily="34" charset="0"/>
              </a:rPr>
              <a:t> of </a:t>
            </a:r>
            <a:r>
              <a:rPr lang="en-US" sz="1200" kern="0" dirty="0" err="1">
                <a:solidFill>
                  <a:schemeClr val="bg1"/>
                </a:solidFill>
                <a:latin typeface="Arial" panose="020B0604020202020204" pitchFamily="34" charset="0"/>
                <a:cs typeface="Arial" panose="020B0604020202020204" pitchFamily="34" charset="0"/>
              </a:rPr>
              <a:t>iets</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zoets</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s'middags</a:t>
            </a:r>
            <a:r>
              <a:rPr lang="en-US" sz="1200" kern="0" dirty="0">
                <a:solidFill>
                  <a:schemeClr val="bg1"/>
                </a:solidFill>
                <a:latin typeface="Arial" panose="020B0604020202020204" pitchFamily="34" charset="0"/>
                <a:cs typeface="Arial" panose="020B0604020202020204" pitchFamily="34" charset="0"/>
              </a:rPr>
              <a:t> lekker </a:t>
            </a:r>
            <a:r>
              <a:rPr lang="en-US" sz="1200" kern="0" dirty="0" err="1">
                <a:solidFill>
                  <a:schemeClr val="bg1"/>
                </a:solidFill>
                <a:latin typeface="Arial" panose="020B0604020202020204" pitchFamily="34" charset="0"/>
                <a:cs typeface="Arial" panose="020B0604020202020204" pitchFamily="34" charset="0"/>
              </a:rPr>
              <a:t>lunchen</a:t>
            </a:r>
            <a:r>
              <a:rPr lang="en-US" sz="1200" kern="0" dirty="0">
                <a:solidFill>
                  <a:schemeClr val="bg1"/>
                </a:solidFill>
                <a:latin typeface="Arial" panose="020B0604020202020204" pitchFamily="34" charset="0"/>
                <a:cs typeface="Arial" panose="020B0604020202020204" pitchFamily="34" charset="0"/>
              </a:rPr>
              <a:t>, door </a:t>
            </a:r>
            <a:r>
              <a:rPr lang="en-US" sz="1200" kern="0" dirty="0" err="1">
                <a:solidFill>
                  <a:schemeClr val="bg1"/>
                </a:solidFill>
                <a:latin typeface="Arial" panose="020B0604020202020204" pitchFamily="34" charset="0"/>
                <a:cs typeface="Arial" panose="020B0604020202020204" pitchFamily="34" charset="0"/>
              </a:rPr>
              <a:t>naar</a:t>
            </a:r>
            <a:r>
              <a:rPr lang="en-US" sz="1200" kern="0" dirty="0">
                <a:solidFill>
                  <a:schemeClr val="bg1"/>
                </a:solidFill>
                <a:latin typeface="Arial" panose="020B0604020202020204" pitchFamily="34" charset="0"/>
                <a:cs typeface="Arial" panose="020B0604020202020204" pitchFamily="34" charset="0"/>
              </a:rPr>
              <a:t> de </a:t>
            </a:r>
            <a:r>
              <a:rPr lang="en-US" sz="1200" kern="0" dirty="0" err="1">
                <a:solidFill>
                  <a:schemeClr val="bg1"/>
                </a:solidFill>
                <a:latin typeface="Arial" panose="020B0604020202020204" pitchFamily="34" charset="0"/>
                <a:cs typeface="Arial" panose="020B0604020202020204" pitchFamily="34" charset="0"/>
              </a:rPr>
              <a:t>vrijdagmiddagborrel</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voor</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een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goed</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glas</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wijn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een</a:t>
            </a:r>
            <a:r>
              <a:rPr lang="en-US" sz="1200" kern="0" dirty="0">
                <a:solidFill>
                  <a:schemeClr val="bg1"/>
                </a:solidFill>
                <a:latin typeface="Arial" panose="020B0604020202020204" pitchFamily="34" charset="0"/>
                <a:cs typeface="Arial" panose="020B0604020202020204" pitchFamily="34" charset="0"/>
              </a:rPr>
              <a:t> lekker </a:t>
            </a:r>
            <a:r>
              <a:rPr lang="en-US" sz="1200" kern="0" dirty="0" err="1">
                <a:solidFill>
                  <a:schemeClr val="bg1"/>
                </a:solidFill>
                <a:latin typeface="Arial" panose="020B0604020202020204" pitchFamily="34" charset="0"/>
                <a:cs typeface="Arial" panose="020B0604020202020204" pitchFamily="34" charset="0"/>
              </a:rPr>
              <a:t>biertje</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en</a:t>
            </a:r>
            <a:r>
              <a:rPr lang="en-US" sz="1200" kern="0" dirty="0">
                <a:solidFill>
                  <a:schemeClr val="bg1"/>
                </a:solidFill>
                <a:latin typeface="Arial" panose="020B0604020202020204" pitchFamily="34" charset="0"/>
                <a:cs typeface="Arial" panose="020B0604020202020204" pitchFamily="34" charset="0"/>
              </a:rPr>
              <a:t> in de </a:t>
            </a:r>
            <a:r>
              <a:rPr lang="en-US" sz="1200" kern="0" dirty="0" err="1">
                <a:solidFill>
                  <a:schemeClr val="bg1"/>
                </a:solidFill>
                <a:latin typeface="Arial" panose="020B0604020202020204" pitchFamily="34" charset="0"/>
                <a:cs typeface="Arial" panose="020B0604020202020204" pitchFamily="34" charset="0"/>
              </a:rPr>
              <a:t>avond</a:t>
            </a:r>
            <a:r>
              <a:rPr lang="en-US" sz="1200" kern="0" dirty="0">
                <a:solidFill>
                  <a:schemeClr val="bg1"/>
                </a:solidFill>
                <a:latin typeface="Arial" panose="020B0604020202020204" pitchFamily="34" charset="0"/>
                <a:cs typeface="Arial" panose="020B0604020202020204" pitchFamily="34" charset="0"/>
              </a:rPr>
              <a:t> lekker eten.</a:t>
            </a:r>
          </a:p>
          <a:p>
            <a:pPr algn="just"/>
            <a:endParaRPr lang="en-US" sz="1200" kern="0" dirty="0">
              <a:solidFill>
                <a:schemeClr val="bg1"/>
              </a:solidFill>
              <a:latin typeface="Arial" panose="020B0604020202020204" pitchFamily="34" charset="0"/>
              <a:cs typeface="Arial" panose="020B0604020202020204" pitchFamily="34" charset="0"/>
            </a:endParaRPr>
          </a:p>
          <a:p>
            <a:pPr algn="just"/>
            <a:r>
              <a:rPr lang="en-US" sz="1200" kern="0" dirty="0">
                <a:solidFill>
                  <a:schemeClr val="bg1"/>
                </a:solidFill>
                <a:latin typeface="Arial" panose="020B0604020202020204" pitchFamily="34" charset="0"/>
                <a:cs typeface="Arial" panose="020B0604020202020204" pitchFamily="34" charset="0"/>
              </a:rPr>
              <a:t>Later op de </a:t>
            </a:r>
            <a:r>
              <a:rPr lang="en-US" sz="1200" kern="0" dirty="0" err="1">
                <a:solidFill>
                  <a:schemeClr val="bg1"/>
                </a:solidFill>
                <a:latin typeface="Arial" panose="020B0604020202020204" pitchFamily="34" charset="0"/>
                <a:cs typeface="Arial" panose="020B0604020202020204" pitchFamily="34" charset="0"/>
              </a:rPr>
              <a:t>avond</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een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romantische</a:t>
            </a:r>
            <a:r>
              <a:rPr lang="en-US" sz="1200" kern="0" dirty="0">
                <a:solidFill>
                  <a:schemeClr val="bg1"/>
                </a:solidFill>
                <a:latin typeface="Arial" panose="020B0604020202020204" pitchFamily="34" charset="0"/>
                <a:cs typeface="Arial" panose="020B0604020202020204" pitchFamily="34" charset="0"/>
              </a:rPr>
              <a:t> date of </a:t>
            </a:r>
            <a:r>
              <a:rPr lang="en-US" sz="1200" kern="0" dirty="0" err="1">
                <a:solidFill>
                  <a:schemeClr val="bg1"/>
                </a:solidFill>
                <a:latin typeface="Arial" panose="020B0604020202020204" pitchFamily="34" charset="0"/>
                <a:cs typeface="Arial" panose="020B0604020202020204" pitchFamily="34" charset="0"/>
              </a:rPr>
              <a:t>uit</a:t>
            </a:r>
            <a:r>
              <a:rPr lang="en-US" sz="1200" kern="0" dirty="0">
                <a:solidFill>
                  <a:schemeClr val="bg1"/>
                </a:solidFill>
                <a:latin typeface="Arial" panose="020B0604020202020204" pitchFamily="34" charset="0"/>
                <a:cs typeface="Arial" panose="020B0604020202020204" pitchFamily="34" charset="0"/>
              </a:rPr>
              <a:t> je dak </a:t>
            </a:r>
            <a:r>
              <a:rPr lang="en-US" sz="1200" kern="0" dirty="0" err="1">
                <a:solidFill>
                  <a:schemeClr val="bg1"/>
                </a:solidFill>
                <a:latin typeface="Arial" panose="020B0604020202020204" pitchFamily="34" charset="0"/>
                <a:cs typeface="Arial" panose="020B0604020202020204" pitchFamily="34" charset="0"/>
              </a:rPr>
              <a:t>gaan</a:t>
            </a:r>
            <a:r>
              <a:rPr lang="en-US" sz="1200" kern="0" dirty="0">
                <a:solidFill>
                  <a:schemeClr val="bg1"/>
                </a:solidFill>
                <a:latin typeface="Arial" panose="020B0604020202020204" pitchFamily="34" charset="0"/>
                <a:cs typeface="Arial" panose="020B0604020202020204" pitchFamily="34" charset="0"/>
              </a:rPr>
              <a:t> in de </a:t>
            </a:r>
            <a:r>
              <a:rPr lang="en-US" sz="1200" kern="0" dirty="0" err="1">
                <a:solidFill>
                  <a:schemeClr val="bg1"/>
                </a:solidFill>
                <a:latin typeface="Arial" panose="020B0604020202020204" pitchFamily="34" charset="0"/>
                <a:cs typeface="Arial" panose="020B0604020202020204" pitchFamily="34" charset="0"/>
              </a:rPr>
              <a:t>cocktailbar</a:t>
            </a:r>
            <a:r>
              <a:rPr lang="en-US" sz="1200" kern="0" dirty="0">
                <a:solidFill>
                  <a:schemeClr val="bg1"/>
                </a:solidFill>
                <a:latin typeface="Arial" panose="020B0604020202020204" pitchFamily="34" charset="0"/>
                <a:cs typeface="Arial" panose="020B0604020202020204" pitchFamily="34" charset="0"/>
              </a:rPr>
              <a:t> in het souterrain, </a:t>
            </a:r>
            <a:r>
              <a:rPr lang="en-US" sz="1200" kern="0" dirty="0" err="1">
                <a:solidFill>
                  <a:schemeClr val="bg1"/>
                </a:solidFill>
                <a:latin typeface="Arial" panose="020B0604020202020204" pitchFamily="34" charset="0"/>
                <a:cs typeface="Arial" panose="020B0604020202020204" pitchFamily="34" charset="0"/>
              </a:rPr>
              <a:t>en</a:t>
            </a:r>
            <a:r>
              <a:rPr lang="en-US" sz="1200" kern="0" dirty="0">
                <a:solidFill>
                  <a:schemeClr val="bg1"/>
                </a:solidFill>
                <a:latin typeface="Arial" panose="020B0604020202020204" pitchFamily="34" charset="0"/>
                <a:cs typeface="Arial" panose="020B0604020202020204" pitchFamily="34" charset="0"/>
              </a:rPr>
              <a:t> in de </a:t>
            </a:r>
            <a:r>
              <a:rPr lang="en-US" sz="1200" kern="0" dirty="0" err="1">
                <a:solidFill>
                  <a:schemeClr val="bg1"/>
                </a:solidFill>
                <a:latin typeface="Arial" panose="020B0604020202020204" pitchFamily="34" charset="0"/>
                <a:cs typeface="Arial" panose="020B0604020202020204" pitchFamily="34" charset="0"/>
              </a:rPr>
              <a:t>zomer</a:t>
            </a:r>
            <a:r>
              <a:rPr lang="en-US" sz="1200" kern="0" dirty="0">
                <a:solidFill>
                  <a:schemeClr val="bg1"/>
                </a:solidFill>
                <a:latin typeface="Arial" panose="020B0604020202020204" pitchFamily="34" charset="0"/>
                <a:cs typeface="Arial" panose="020B0604020202020204" pitchFamily="34" charset="0"/>
              </a:rPr>
              <a:t> tot </a:t>
            </a:r>
            <a:r>
              <a:rPr lang="en-US" sz="1200" kern="0" dirty="0" err="1">
                <a:solidFill>
                  <a:schemeClr val="bg1"/>
                </a:solidFill>
                <a:latin typeface="Arial" panose="020B0604020202020204" pitchFamily="34" charset="0"/>
                <a:cs typeface="Arial" panose="020B0604020202020204" pitchFamily="34" charset="0"/>
              </a:rPr>
              <a:t>laat</a:t>
            </a:r>
            <a:r>
              <a:rPr lang="en-US" sz="1200" kern="0" dirty="0">
                <a:solidFill>
                  <a:schemeClr val="bg1"/>
                </a:solidFill>
                <a:latin typeface="Arial" panose="020B0604020202020204" pitchFamily="34" charset="0"/>
                <a:cs typeface="Arial" panose="020B0604020202020204" pitchFamily="34" charset="0"/>
              </a:rPr>
              <a:t> op de </a:t>
            </a:r>
            <a:r>
              <a:rPr lang="en-US" sz="1200" kern="0" dirty="0" err="1">
                <a:solidFill>
                  <a:schemeClr val="bg1"/>
                </a:solidFill>
                <a:latin typeface="Arial" panose="020B0604020202020204" pitchFamily="34" charset="0"/>
                <a:cs typeface="Arial" panose="020B0604020202020204" pitchFamily="34" charset="0"/>
              </a:rPr>
              <a:t>avond</a:t>
            </a:r>
            <a:r>
              <a:rPr lang="en-US" sz="1200" kern="0" dirty="0">
                <a:solidFill>
                  <a:schemeClr val="bg1"/>
                </a:solidFill>
                <a:latin typeface="Arial" panose="020B0604020202020204" pitchFamily="34" charset="0"/>
                <a:cs typeface="Arial" panose="020B0604020202020204" pitchFamily="34" charset="0"/>
              </a:rPr>
              <a:t> in het </a:t>
            </a:r>
            <a:r>
              <a:rPr lang="en-US" sz="1200" kern="0" dirty="0" err="1">
                <a:solidFill>
                  <a:schemeClr val="bg1"/>
                </a:solidFill>
                <a:latin typeface="Arial" panose="020B0604020202020204" pitchFamily="34" charset="0"/>
                <a:cs typeface="Arial" panose="020B0604020202020204" pitchFamily="34" charset="0"/>
              </a:rPr>
              <a:t>zonnetje</a:t>
            </a:r>
            <a:r>
              <a:rPr lang="en-US" sz="1200" kern="0" dirty="0">
                <a:solidFill>
                  <a:schemeClr val="bg1"/>
                </a:solidFill>
                <a:latin typeface="Arial" panose="020B0604020202020204" pitchFamily="34" charset="0"/>
                <a:cs typeface="Arial" panose="020B0604020202020204" pitchFamily="34" charset="0"/>
              </a:rPr>
              <a:t> op het </a:t>
            </a:r>
            <a:r>
              <a:rPr lang="en-US" sz="1200" kern="0" dirty="0" err="1">
                <a:solidFill>
                  <a:schemeClr val="bg1"/>
                </a:solidFill>
                <a:latin typeface="Arial" panose="020B0604020202020204" pitchFamily="34" charset="0"/>
                <a:cs typeface="Arial" panose="020B0604020202020204" pitchFamily="34" charset="0"/>
              </a:rPr>
              <a:t>terras</a:t>
            </a:r>
            <a:r>
              <a:rPr lang="en-US" sz="1200" kern="0" dirty="0">
                <a:solidFill>
                  <a:schemeClr val="bg1"/>
                </a:solidFill>
                <a:latin typeface="Arial" panose="020B0604020202020204" pitchFamily="34" charset="0"/>
                <a:cs typeface="Arial" panose="020B0604020202020204" pitchFamily="34" charset="0"/>
              </a:rPr>
              <a:t> je </a:t>
            </a:r>
            <a:r>
              <a:rPr lang="en-US" sz="1200" kern="0" dirty="0" err="1">
                <a:solidFill>
                  <a:schemeClr val="bg1"/>
                </a:solidFill>
                <a:latin typeface="Arial" panose="020B0604020202020204" pitchFamily="34" charset="0"/>
                <a:cs typeface="Arial" panose="020B0604020202020204" pitchFamily="34" charset="0"/>
              </a:rPr>
              <a:t>favoriete</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drankje</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drinken</a:t>
            </a:r>
            <a:r>
              <a:rPr lang="en-US" sz="1200" kern="0" dirty="0">
                <a:solidFill>
                  <a:schemeClr val="bg1"/>
                </a:solidFill>
                <a:latin typeface="Arial" panose="020B0604020202020204" pitchFamily="34" charset="0"/>
                <a:cs typeface="Arial" panose="020B0604020202020204" pitchFamily="34" charset="0"/>
              </a:rPr>
              <a:t>. </a:t>
            </a:r>
          </a:p>
          <a:p>
            <a:pPr algn="just"/>
            <a:endParaRPr lang="en-US" sz="1200" kern="0" dirty="0">
              <a:solidFill>
                <a:schemeClr val="bg1"/>
              </a:solidFill>
              <a:latin typeface="Arial" panose="020B0604020202020204" pitchFamily="34" charset="0"/>
              <a:cs typeface="Arial" panose="020B0604020202020204" pitchFamily="34" charset="0"/>
            </a:endParaRPr>
          </a:p>
          <a:p>
            <a:pPr algn="just"/>
            <a:r>
              <a:rPr lang="en-US" sz="1200" b="1" kern="0" dirty="0" err="1">
                <a:solidFill>
                  <a:schemeClr val="bg1"/>
                </a:solidFill>
                <a:latin typeface="Arial" panose="020B0604020202020204" pitchFamily="34" charset="0"/>
                <a:cs typeface="Arial" panose="020B0604020202020204" pitchFamily="34" charset="0"/>
              </a:rPr>
              <a:t>Veel</a:t>
            </a:r>
            <a:r>
              <a:rPr lang="en-US" sz="1200" b="1" kern="0" dirty="0">
                <a:solidFill>
                  <a:schemeClr val="bg1"/>
                </a:solidFill>
                <a:latin typeface="Arial" panose="020B0604020202020204" pitchFamily="34" charset="0"/>
                <a:cs typeface="Arial" panose="020B0604020202020204" pitchFamily="34" charset="0"/>
              </a:rPr>
              <a:t> is </a:t>
            </a:r>
            <a:r>
              <a:rPr lang="en-US" sz="1200" b="1" kern="0" dirty="0" err="1">
                <a:solidFill>
                  <a:schemeClr val="bg1"/>
                </a:solidFill>
                <a:latin typeface="Arial" panose="020B0604020202020204" pitchFamily="34" charset="0"/>
                <a:cs typeface="Arial" panose="020B0604020202020204" pitchFamily="34" charset="0"/>
              </a:rPr>
              <a:t>hier</a:t>
            </a:r>
            <a:r>
              <a:rPr lang="en-US" sz="1200" b="1" kern="0" dirty="0">
                <a:solidFill>
                  <a:schemeClr val="bg1"/>
                </a:solidFill>
                <a:latin typeface="Arial" panose="020B0604020202020204" pitchFamily="34" charset="0"/>
                <a:cs typeface="Arial" panose="020B0604020202020204" pitchFamily="34" charset="0"/>
              </a:rPr>
              <a:t> </a:t>
            </a:r>
            <a:r>
              <a:rPr lang="en-US" sz="1200" b="1" kern="0" dirty="0" err="1">
                <a:solidFill>
                  <a:schemeClr val="bg1"/>
                </a:solidFill>
                <a:latin typeface="Arial" panose="020B0604020202020204" pitchFamily="34" charset="0"/>
                <a:cs typeface="Arial" panose="020B0604020202020204" pitchFamily="34" charset="0"/>
              </a:rPr>
              <a:t>mogelijk</a:t>
            </a:r>
            <a:r>
              <a:rPr lang="en-US" sz="1200" b="1" kern="0" dirty="0">
                <a:solidFill>
                  <a:schemeClr val="bg1"/>
                </a:solidFill>
                <a:latin typeface="Arial" panose="020B0604020202020204" pitchFamily="34" charset="0"/>
                <a:cs typeface="Arial" panose="020B0604020202020204" pitchFamily="34" charset="0"/>
              </a:rPr>
              <a:t>.</a:t>
            </a:r>
          </a:p>
          <a:p>
            <a:pPr algn="just"/>
            <a:endParaRPr lang="en-US" sz="1200" b="1" kern="0" dirty="0">
              <a:solidFill>
                <a:schemeClr val="bg1"/>
              </a:solidFill>
              <a:latin typeface="Arial" panose="020B0604020202020204" pitchFamily="34" charset="0"/>
              <a:cs typeface="Arial" panose="020B0604020202020204" pitchFamily="34" charset="0"/>
            </a:endParaRPr>
          </a:p>
          <a:p>
            <a:pPr algn="just"/>
            <a:r>
              <a:rPr lang="en-US" sz="1200" b="1" kern="0" dirty="0" err="1">
                <a:solidFill>
                  <a:schemeClr val="bg1"/>
                </a:solidFill>
                <a:latin typeface="Arial" panose="020B0604020202020204" pitchFamily="34" charset="0"/>
                <a:cs typeface="Arial" panose="020B0604020202020204" pitchFamily="34" charset="0"/>
              </a:rPr>
              <a:t>Huidige</a:t>
            </a:r>
            <a:r>
              <a:rPr lang="en-US" sz="1200" b="1" kern="0" dirty="0">
                <a:solidFill>
                  <a:schemeClr val="bg1"/>
                </a:solidFill>
                <a:latin typeface="Arial" panose="020B0604020202020204" pitchFamily="34" charset="0"/>
                <a:cs typeface="Arial" panose="020B0604020202020204" pitchFamily="34" charset="0"/>
              </a:rPr>
              <a:t> </a:t>
            </a:r>
            <a:r>
              <a:rPr lang="en-US" sz="1200" b="1" kern="0" dirty="0" err="1">
                <a:solidFill>
                  <a:schemeClr val="bg1"/>
                </a:solidFill>
                <a:latin typeface="Arial" panose="020B0604020202020204" pitchFamily="34" charset="0"/>
                <a:cs typeface="Arial" panose="020B0604020202020204" pitchFamily="34" charset="0"/>
              </a:rPr>
              <a:t>openingstijden</a:t>
            </a:r>
            <a:r>
              <a:rPr lang="en-US" sz="1200" b="1" kern="0" dirty="0">
                <a:solidFill>
                  <a:schemeClr val="bg1"/>
                </a:solidFill>
                <a:latin typeface="Arial" panose="020B0604020202020204" pitchFamily="34" charset="0"/>
                <a:cs typeface="Arial" panose="020B0604020202020204" pitchFamily="34" charset="0"/>
              </a:rPr>
              <a:t>.</a:t>
            </a:r>
            <a:endParaRPr lang="en-US" sz="1200" kern="0" dirty="0">
              <a:solidFill>
                <a:schemeClr val="bg1"/>
              </a:solidFill>
              <a:latin typeface="Arial" panose="020B0604020202020204" pitchFamily="34" charset="0"/>
              <a:cs typeface="Arial" panose="020B0604020202020204" pitchFamily="34" charset="0"/>
            </a:endParaRPr>
          </a:p>
          <a:p>
            <a:pPr algn="just"/>
            <a:r>
              <a:rPr lang="en-US" sz="1200" kern="0" dirty="0" err="1">
                <a:solidFill>
                  <a:schemeClr val="bg1"/>
                </a:solidFill>
                <a:latin typeface="Arial" panose="020B0604020202020204" pitchFamily="34" charset="0"/>
                <a:cs typeface="Arial" panose="020B0604020202020204" pitchFamily="34" charset="0"/>
              </a:rPr>
              <a:t>Maandag</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dinsdag</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gesloten</a:t>
            </a:r>
            <a:endParaRPr lang="en-US" sz="1200" kern="0" dirty="0">
              <a:solidFill>
                <a:schemeClr val="bg1"/>
              </a:solidFill>
              <a:latin typeface="Arial" panose="020B0604020202020204" pitchFamily="34" charset="0"/>
              <a:cs typeface="Arial" panose="020B0604020202020204" pitchFamily="34" charset="0"/>
            </a:endParaRPr>
          </a:p>
          <a:p>
            <a:pPr algn="just"/>
            <a:r>
              <a:rPr lang="en-US" sz="1200" kern="0" dirty="0" err="1">
                <a:solidFill>
                  <a:schemeClr val="bg1"/>
                </a:solidFill>
                <a:latin typeface="Arial" panose="020B0604020202020204" pitchFamily="34" charset="0"/>
                <a:cs typeface="Arial" panose="020B0604020202020204" pitchFamily="34" charset="0"/>
              </a:rPr>
              <a:t>Woensdag</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donderdag</a:t>
            </a:r>
            <a:r>
              <a:rPr lang="en-US" sz="1200" kern="0" dirty="0">
                <a:solidFill>
                  <a:schemeClr val="bg1"/>
                </a:solidFill>
                <a:latin typeface="Arial" panose="020B0604020202020204" pitchFamily="34" charset="0"/>
                <a:cs typeface="Arial" panose="020B0604020202020204" pitchFamily="34" charset="0"/>
              </a:rPr>
              <a:t> van 17:00 - 23:00 </a:t>
            </a:r>
            <a:r>
              <a:rPr lang="en-US" sz="1200" kern="0" dirty="0" err="1">
                <a:solidFill>
                  <a:schemeClr val="bg1"/>
                </a:solidFill>
                <a:latin typeface="Arial" panose="020B0604020202020204" pitchFamily="34" charset="0"/>
                <a:cs typeface="Arial" panose="020B0604020202020204" pitchFamily="34" charset="0"/>
              </a:rPr>
              <a:t>uur</a:t>
            </a:r>
            <a:endParaRPr lang="en-US" sz="1200" kern="0" dirty="0">
              <a:solidFill>
                <a:schemeClr val="bg1"/>
              </a:solidFill>
              <a:latin typeface="Arial" panose="020B0604020202020204" pitchFamily="34" charset="0"/>
              <a:cs typeface="Arial" panose="020B0604020202020204" pitchFamily="34" charset="0"/>
            </a:endParaRPr>
          </a:p>
          <a:p>
            <a:pPr algn="just"/>
            <a:r>
              <a:rPr lang="en-US" sz="1200" kern="0" dirty="0" err="1">
                <a:solidFill>
                  <a:schemeClr val="bg1"/>
                </a:solidFill>
                <a:latin typeface="Arial" panose="020B0604020202020204" pitchFamily="34" charset="0"/>
                <a:cs typeface="Arial" panose="020B0604020202020204" pitchFamily="34" charset="0"/>
              </a:rPr>
              <a:t>Vrijdag</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zaterdag</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en</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zondag</a:t>
            </a:r>
            <a:r>
              <a:rPr lang="en-US" sz="1200" kern="0" dirty="0">
                <a:solidFill>
                  <a:schemeClr val="bg1"/>
                </a:solidFill>
                <a:latin typeface="Arial" panose="020B0604020202020204" pitchFamily="34" charset="0"/>
                <a:cs typeface="Arial" panose="020B0604020202020204" pitchFamily="34" charset="0"/>
              </a:rPr>
              <a:t> van 17:00 - 03:00 </a:t>
            </a:r>
            <a:r>
              <a:rPr lang="en-US" sz="1200" kern="0" dirty="0" err="1">
                <a:solidFill>
                  <a:schemeClr val="bg1"/>
                </a:solidFill>
                <a:latin typeface="Arial" panose="020B0604020202020204" pitchFamily="34" charset="0"/>
                <a:cs typeface="Arial" panose="020B0604020202020204" pitchFamily="34" charset="0"/>
              </a:rPr>
              <a:t>uur</a:t>
            </a:r>
            <a:r>
              <a:rPr lang="en-US" sz="1200" kern="0" dirty="0">
                <a:solidFill>
                  <a:schemeClr val="bg1"/>
                </a:solidFill>
                <a:latin typeface="Arial" panose="020B0604020202020204" pitchFamily="34" charset="0"/>
                <a:cs typeface="Arial" panose="020B0604020202020204" pitchFamily="34" charset="0"/>
              </a:rPr>
              <a:t>.</a:t>
            </a:r>
          </a:p>
          <a:p>
            <a:pPr algn="just"/>
            <a:endParaRPr lang="en-US" sz="1200" b="1" kern="0" dirty="0">
              <a:solidFill>
                <a:schemeClr val="bg1"/>
              </a:solidFill>
              <a:latin typeface="Arial" panose="020B0604020202020204" pitchFamily="34" charset="0"/>
              <a:cs typeface="Arial" panose="020B0604020202020204" pitchFamily="34" charset="0"/>
            </a:endParaRPr>
          </a:p>
          <a:p>
            <a:pPr algn="just"/>
            <a:r>
              <a:rPr lang="en-US" sz="1200" b="1" kern="0" dirty="0" err="1">
                <a:solidFill>
                  <a:schemeClr val="bg1"/>
                </a:solidFill>
                <a:latin typeface="Arial" panose="020B0604020202020204" pitchFamily="34" charset="0"/>
                <a:cs typeface="Arial" panose="020B0604020202020204" pitchFamily="34" charset="0"/>
              </a:rPr>
              <a:t>Bereikbaarheid</a:t>
            </a:r>
            <a:endParaRPr lang="en-US" sz="1200" b="1" kern="0" dirty="0">
              <a:solidFill>
                <a:schemeClr val="bg1"/>
              </a:solidFill>
              <a:latin typeface="Arial" panose="020B0604020202020204" pitchFamily="34" charset="0"/>
              <a:cs typeface="Arial" panose="020B0604020202020204" pitchFamily="34" charset="0"/>
            </a:endParaRPr>
          </a:p>
          <a:p>
            <a:pPr algn="just"/>
            <a:r>
              <a:rPr lang="en-US" sz="1200" kern="0" dirty="0">
                <a:solidFill>
                  <a:schemeClr val="bg1"/>
                </a:solidFill>
                <a:latin typeface="Arial" panose="020B0604020202020204" pitchFamily="34" charset="0"/>
                <a:cs typeface="Arial" panose="020B0604020202020204" pitchFamily="34" charset="0"/>
              </a:rPr>
              <a:t>Prima, </a:t>
            </a:r>
            <a:r>
              <a:rPr lang="en-US" sz="1200" kern="0" dirty="0" err="1">
                <a:solidFill>
                  <a:schemeClr val="bg1"/>
                </a:solidFill>
                <a:latin typeface="Arial" panose="020B0604020202020204" pitchFamily="34" charset="0"/>
                <a:cs typeface="Arial" panose="020B0604020202020204" pitchFamily="34" charset="0"/>
              </a:rPr>
              <a:t>zowel</a:t>
            </a:r>
            <a:r>
              <a:rPr lang="en-US" sz="1200" kern="0" dirty="0">
                <a:solidFill>
                  <a:schemeClr val="bg1"/>
                </a:solidFill>
                <a:latin typeface="Arial" panose="020B0604020202020204" pitchFamily="34" charset="0"/>
                <a:cs typeface="Arial" panose="020B0604020202020204" pitchFamily="34" charset="0"/>
              </a:rPr>
              <a:t> met de auto </a:t>
            </a:r>
            <a:r>
              <a:rPr lang="en-US" sz="1200" kern="0" dirty="0" err="1">
                <a:solidFill>
                  <a:schemeClr val="bg1"/>
                </a:solidFill>
                <a:latin typeface="Arial" panose="020B0604020202020204" pitchFamily="34" charset="0"/>
                <a:cs typeface="Arial" panose="020B0604020202020204" pitchFamily="34" charset="0"/>
              </a:rPr>
              <a:t>fiets</a:t>
            </a:r>
            <a:r>
              <a:rPr lang="en-US" sz="1200" kern="0" dirty="0">
                <a:solidFill>
                  <a:schemeClr val="bg1"/>
                </a:solidFill>
                <a:latin typeface="Arial" panose="020B0604020202020204" pitchFamily="34" charset="0"/>
                <a:cs typeface="Arial" panose="020B0604020202020204" pitchFamily="34" charset="0"/>
              </a:rPr>
              <a:t> op </a:t>
            </a:r>
            <a:r>
              <a:rPr lang="en-US" sz="1200" kern="0" dirty="0" err="1">
                <a:solidFill>
                  <a:schemeClr val="bg1"/>
                </a:solidFill>
                <a:latin typeface="Arial" panose="020B0604020202020204" pitchFamily="34" charset="0"/>
                <a:cs typeface="Arial" panose="020B0604020202020204" pitchFamily="34" charset="0"/>
              </a:rPr>
              <a:t>openbaar</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vervoer</a:t>
            </a:r>
            <a:r>
              <a:rPr lang="en-US" sz="1200" kern="0" dirty="0">
                <a:solidFill>
                  <a:schemeClr val="bg1"/>
                </a:solidFill>
                <a:latin typeface="Arial" panose="020B0604020202020204" pitchFamily="34" charset="0"/>
                <a:cs typeface="Arial" panose="020B0604020202020204" pitchFamily="34" charset="0"/>
              </a:rPr>
              <a:t>. </a:t>
            </a:r>
          </a:p>
          <a:p>
            <a:pPr algn="just"/>
            <a:endParaRPr lang="en-US" sz="1200" kern="0" dirty="0">
              <a:solidFill>
                <a:schemeClr val="bg1"/>
              </a:solidFill>
              <a:latin typeface="Arial" panose="020B0604020202020204" pitchFamily="34" charset="0"/>
              <a:cs typeface="Arial" panose="020B0604020202020204" pitchFamily="34" charset="0"/>
            </a:endParaRPr>
          </a:p>
          <a:p>
            <a:pPr algn="just"/>
            <a:r>
              <a:rPr lang="en-US" sz="1200" b="1" kern="0" dirty="0" err="1">
                <a:solidFill>
                  <a:schemeClr val="bg1"/>
                </a:solidFill>
                <a:latin typeface="Arial" panose="020B0604020202020204" pitchFamily="34" charset="0"/>
                <a:cs typeface="Arial" panose="020B0604020202020204" pitchFamily="34" charset="0"/>
              </a:rPr>
              <a:t>Parkeren</a:t>
            </a:r>
            <a:r>
              <a:rPr lang="en-US" sz="1200" b="1"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Betaald</a:t>
            </a:r>
            <a:r>
              <a:rPr lang="en-US" sz="1200" kern="0" dirty="0">
                <a:solidFill>
                  <a:schemeClr val="bg1"/>
                </a:solidFill>
                <a:latin typeface="Arial" panose="020B0604020202020204" pitchFamily="34" charset="0"/>
                <a:cs typeface="Arial" panose="020B0604020202020204" pitchFamily="34" charset="0"/>
              </a:rPr>
              <a:t> </a:t>
            </a:r>
            <a:r>
              <a:rPr lang="en-US" sz="1200" kern="0" dirty="0" err="1">
                <a:solidFill>
                  <a:schemeClr val="bg1"/>
                </a:solidFill>
                <a:latin typeface="Arial" panose="020B0604020202020204" pitchFamily="34" charset="0"/>
                <a:cs typeface="Arial" panose="020B0604020202020204" pitchFamily="34" charset="0"/>
              </a:rPr>
              <a:t>parkeren</a:t>
            </a:r>
            <a:r>
              <a:rPr lang="en-US" sz="1200" kern="0" dirty="0">
                <a:solidFill>
                  <a:schemeClr val="bg1"/>
                </a:solidFill>
                <a:latin typeface="Arial" panose="020B0604020202020204" pitchFamily="34" charset="0"/>
                <a:cs typeface="Arial" panose="020B0604020202020204" pitchFamily="34" charset="0"/>
              </a:rPr>
              <a:t> in de </a:t>
            </a:r>
            <a:r>
              <a:rPr lang="en-US" sz="1200" kern="0" dirty="0" err="1">
                <a:solidFill>
                  <a:schemeClr val="bg1"/>
                </a:solidFill>
                <a:latin typeface="Arial" panose="020B0604020202020204" pitchFamily="34" charset="0"/>
                <a:cs typeface="Arial" panose="020B0604020202020204" pitchFamily="34" charset="0"/>
              </a:rPr>
              <a:t>omgeving</a:t>
            </a:r>
            <a:r>
              <a:rPr lang="en-US" sz="1200" kern="0" dirty="0">
                <a:solidFill>
                  <a:schemeClr val="bg1"/>
                </a:solidFill>
                <a:latin typeface="Arial" panose="020B0604020202020204" pitchFamily="34" charset="0"/>
                <a:cs typeface="Arial" panose="020B0604020202020204" pitchFamily="34" charset="0"/>
              </a:rPr>
              <a:t>.</a:t>
            </a:r>
          </a:p>
          <a:p>
            <a:pPr algn="just"/>
            <a:endParaRPr lang="en-US" sz="1200" kern="0" dirty="0">
              <a:solidFill>
                <a:schemeClr val="bg1"/>
              </a:solidFill>
              <a:latin typeface="Arial" panose="020B0604020202020204" pitchFamily="34" charset="0"/>
              <a:cs typeface="Arial" panose="020B0604020202020204" pitchFamily="34" charset="0"/>
            </a:endParaRPr>
          </a:p>
          <a:p>
            <a:pPr algn="just"/>
            <a:endParaRPr lang="en-US" sz="1351" kern="0" dirty="0">
              <a:solidFill>
                <a:schemeClr val="bg1"/>
              </a:solidFill>
              <a:latin typeface="Acherus Grotesque" pitchFamily="2" charset="0"/>
              <a:cs typeface="Arial" pitchFamily="34" charset="0"/>
            </a:endParaRPr>
          </a:p>
        </p:txBody>
      </p:sp>
    </p:spTree>
    <p:extLst>
      <p:ext uri="{BB962C8B-B14F-4D97-AF65-F5344CB8AC3E}">
        <p14:creationId xmlns:p14="http://schemas.microsoft.com/office/powerpoint/2010/main" val="326883182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DE911CF-72CF-9FDC-8D49-57A9AF08E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88" y="-6"/>
            <a:ext cx="9672250" cy="6415926"/>
          </a:xfrm>
          <a:prstGeom prst="rect">
            <a:avLst/>
          </a:prstGeom>
        </p:spPr>
      </p:pic>
      <p:sp>
        <p:nvSpPr>
          <p:cNvPr id="5" name="Rectangle 4"/>
          <p:cNvSpPr>
            <a:spLocks/>
          </p:cNvSpPr>
          <p:nvPr/>
        </p:nvSpPr>
        <p:spPr>
          <a:xfrm>
            <a:off x="8150086" y="2321771"/>
            <a:ext cx="3593233" cy="261610"/>
          </a:xfrm>
          <a:prstGeom prst="rect">
            <a:avLst/>
          </a:prstGeom>
        </p:spPr>
        <p:txBody>
          <a:bodyPr wrap="square">
            <a:spAutoFit/>
          </a:bodyPr>
          <a:lstStyle/>
          <a:p>
            <a:pPr algn="just"/>
            <a:endParaRPr lang="nl-NL" sz="1100" kern="0" dirty="0">
              <a:solidFill>
                <a:schemeClr val="bg1"/>
              </a:solidFill>
              <a:latin typeface="Arial" panose="020B0604020202020204" pitchFamily="34" charset="0"/>
              <a:cs typeface="Arial" panose="020B0604020202020204" pitchFamily="34" charset="0"/>
            </a:endParaRPr>
          </a:p>
        </p:txBody>
      </p:sp>
      <p:pic>
        <p:nvPicPr>
          <p:cNvPr id="28" name="Afbeelding 27">
            <a:extLst>
              <a:ext uri="{FF2B5EF4-FFF2-40B4-BE49-F238E27FC236}">
                <a16:creationId xmlns:a16="http://schemas.microsoft.com/office/drawing/2014/main" id="{297FA3F3-06DF-114A-8E99-CAA14924A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2" name="Rectangle 21">
            <a:extLst>
              <a:ext uri="{FF2B5EF4-FFF2-40B4-BE49-F238E27FC236}">
                <a16:creationId xmlns:a16="http://schemas.microsoft.com/office/drawing/2014/main" id="{52ABA771-C1D7-78F6-1346-4FBD3EE7A7BD}"/>
              </a:ext>
            </a:extLst>
          </p:cNvPr>
          <p:cNvSpPr/>
          <p:nvPr/>
        </p:nvSpPr>
        <p:spPr>
          <a:xfrm>
            <a:off x="0" y="6415925"/>
            <a:ext cx="12188825" cy="48830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Rechthoekige driehoek 1">
            <a:extLst>
              <a:ext uri="{FF2B5EF4-FFF2-40B4-BE49-F238E27FC236}">
                <a16:creationId xmlns:a16="http://schemas.microsoft.com/office/drawing/2014/main" id="{E426C48D-BFF1-8941-D92B-9039B1776054}"/>
              </a:ext>
            </a:extLst>
          </p:cNvPr>
          <p:cNvSpPr>
            <a:spLocks noChangeAspect="1"/>
          </p:cNvSpPr>
          <p:nvPr/>
        </p:nvSpPr>
        <p:spPr>
          <a:xfrm rot="16200000">
            <a:off x="6314727" y="594179"/>
            <a:ext cx="6451089" cy="5262731"/>
          </a:xfrm>
          <a:custGeom>
            <a:avLst/>
            <a:gdLst>
              <a:gd name="connsiteX0" fmla="*/ 0 w 6372000"/>
              <a:gd name="connsiteY0" fmla="*/ 7204705 h 7204705"/>
              <a:gd name="connsiteX1" fmla="*/ 0 w 6372000"/>
              <a:gd name="connsiteY1" fmla="*/ 0 h 7204705"/>
              <a:gd name="connsiteX2" fmla="*/ 6372000 w 6372000"/>
              <a:gd name="connsiteY2" fmla="*/ 7204705 h 7204705"/>
              <a:gd name="connsiteX3" fmla="*/ 0 w 6372000"/>
              <a:gd name="connsiteY3" fmla="*/ 7204705 h 7204705"/>
              <a:gd name="connsiteX0" fmla="*/ 0 w 6372000"/>
              <a:gd name="connsiteY0" fmla="*/ 7204705 h 7204705"/>
              <a:gd name="connsiteX1" fmla="*/ 0 w 6372000"/>
              <a:gd name="connsiteY1" fmla="*/ 0 h 7204705"/>
              <a:gd name="connsiteX2" fmla="*/ 6348704 w 6372000"/>
              <a:gd name="connsiteY2" fmla="*/ 3460768 h 7204705"/>
              <a:gd name="connsiteX3" fmla="*/ 6372000 w 6372000"/>
              <a:gd name="connsiteY3" fmla="*/ 7204705 h 7204705"/>
              <a:gd name="connsiteX4" fmla="*/ 0 w 6372000"/>
              <a:gd name="connsiteY4" fmla="*/ 7204705 h 7204705"/>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000" h="7039604">
                <a:moveTo>
                  <a:pt x="0" y="7039604"/>
                </a:moveTo>
                <a:cubicBezTo>
                  <a:pt x="4233" y="4693069"/>
                  <a:pt x="8467" y="2308435"/>
                  <a:pt x="12700" y="0"/>
                </a:cubicBezTo>
                <a:cubicBezTo>
                  <a:pt x="956300" y="1068923"/>
                  <a:pt x="5405104" y="2226744"/>
                  <a:pt x="6348704" y="3295667"/>
                </a:cubicBezTo>
                <a:lnTo>
                  <a:pt x="6372000" y="7039604"/>
                </a:lnTo>
                <a:lnTo>
                  <a:pt x="0" y="7039604"/>
                </a:lnTo>
                <a:close/>
              </a:path>
            </a:pathLst>
          </a:custGeom>
          <a:solidFill>
            <a:schemeClr val="bg2">
              <a:lumMod val="50000"/>
              <a:alpha val="740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Tekstvak 10">
            <a:extLst>
              <a:ext uri="{FF2B5EF4-FFF2-40B4-BE49-F238E27FC236}">
                <a16:creationId xmlns:a16="http://schemas.microsoft.com/office/drawing/2014/main" id="{C14B34F4-19EE-E8A9-5C66-7F8AFDB6F60C}"/>
              </a:ext>
            </a:extLst>
          </p:cNvPr>
          <p:cNvSpPr txBox="1"/>
          <p:nvPr/>
        </p:nvSpPr>
        <p:spPr>
          <a:xfrm>
            <a:off x="9610927" y="2428519"/>
            <a:ext cx="3854489" cy="646331"/>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Vloeroppervlak/Capaciteit:</a:t>
            </a:r>
          </a:p>
          <a:p>
            <a:endParaRPr lang="nl-NL" sz="1200" dirty="0">
              <a:solidFill>
                <a:schemeClr val="bg1"/>
              </a:solidFill>
              <a:latin typeface="Arial" panose="020B0604020202020204" pitchFamily="34" charset="0"/>
              <a:cs typeface="Arial" panose="020B0604020202020204" pitchFamily="34" charset="0"/>
            </a:endParaRPr>
          </a:p>
          <a:p>
            <a:endParaRPr lang="nl-NL" sz="1200" dirty="0">
              <a:solidFill>
                <a:schemeClr val="bg1"/>
              </a:solidFill>
              <a:latin typeface="Arial" panose="020B06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4495D667-BFC7-F98E-6487-9DD72E307C25}"/>
              </a:ext>
            </a:extLst>
          </p:cNvPr>
          <p:cNvSpPr txBox="1"/>
          <p:nvPr/>
        </p:nvSpPr>
        <p:spPr>
          <a:xfrm>
            <a:off x="9610927" y="2966164"/>
            <a:ext cx="3501957" cy="1938992"/>
          </a:xfrm>
          <a:prstGeom prst="rect">
            <a:avLst/>
          </a:prstGeom>
          <a:noFill/>
        </p:spPr>
        <p:txBody>
          <a:bodyPr wrap="square" rtlCol="0">
            <a:spAutoFit/>
          </a:bodyPr>
          <a:lstStyle/>
          <a:p>
            <a:r>
              <a:rPr lang="nl-NL" sz="1200" dirty="0">
                <a:solidFill>
                  <a:schemeClr val="bg1"/>
                </a:solidFill>
                <a:latin typeface="Arial" panose="020B0604020202020204" pitchFamily="34" charset="0"/>
                <a:cs typeface="Arial" panose="020B0604020202020204" pitchFamily="34" charset="0"/>
              </a:rPr>
              <a:t>Oppervlakte:  Totaal ca 350 m</a:t>
            </a:r>
            <a:r>
              <a:rPr lang="nl-NL" sz="1200" baseline="30000" dirty="0">
                <a:solidFill>
                  <a:schemeClr val="bg1"/>
                </a:solidFill>
                <a:latin typeface="Arial" panose="020B0604020202020204" pitchFamily="34" charset="0"/>
                <a:cs typeface="Arial" panose="020B0604020202020204" pitchFamily="34" charset="0"/>
              </a:rPr>
              <a:t>2</a:t>
            </a:r>
            <a:r>
              <a:rPr lang="nl-NL" sz="1200" dirty="0">
                <a:solidFill>
                  <a:schemeClr val="bg1"/>
                </a:solidFill>
                <a:latin typeface="Arial" panose="020B0604020202020204" pitchFamily="34" charset="0"/>
                <a:cs typeface="Arial" panose="020B0604020202020204" pitchFamily="34" charset="0"/>
              </a:rPr>
              <a:t>!!</a:t>
            </a:r>
          </a:p>
          <a:p>
            <a:endParaRPr lang="nl-NL" sz="1200" dirty="0">
              <a:solidFill>
                <a:schemeClr val="bg1"/>
              </a:solidFill>
              <a:latin typeface="Arial" panose="020B0604020202020204" pitchFamily="34" charset="0"/>
              <a:cs typeface="Arial" panose="020B0604020202020204" pitchFamily="34" charset="0"/>
            </a:endParaRPr>
          </a:p>
          <a:p>
            <a:r>
              <a:rPr lang="nl-NL" sz="1200" dirty="0">
                <a:solidFill>
                  <a:schemeClr val="bg1"/>
                </a:solidFill>
                <a:latin typeface="Arial" panose="020B0604020202020204" pitchFamily="34" charset="0"/>
                <a:cs typeface="Arial" panose="020B0604020202020204" pitchFamily="34" charset="0"/>
              </a:rPr>
              <a:t>Begane grond: 176 m</a:t>
            </a:r>
            <a:r>
              <a:rPr lang="nl-NL" sz="1200" baseline="30000" dirty="0">
                <a:solidFill>
                  <a:schemeClr val="bg1"/>
                </a:solidFill>
                <a:latin typeface="Arial" panose="020B0604020202020204" pitchFamily="34" charset="0"/>
                <a:cs typeface="Arial" panose="020B0604020202020204" pitchFamily="34" charset="0"/>
              </a:rPr>
              <a:t>2</a:t>
            </a:r>
            <a:r>
              <a:rPr lang="nl-NL" sz="1200" dirty="0">
                <a:solidFill>
                  <a:schemeClr val="bg1"/>
                </a:solidFill>
                <a:latin typeface="Arial" panose="020B0604020202020204" pitchFamily="34" charset="0"/>
                <a:cs typeface="Arial" panose="020B0604020202020204" pitchFamily="34" charset="0"/>
              </a:rPr>
              <a:t>. </a:t>
            </a:r>
          </a:p>
          <a:p>
            <a:r>
              <a:rPr lang="nl-NL" sz="1200" dirty="0">
                <a:solidFill>
                  <a:schemeClr val="bg1"/>
                </a:solidFill>
                <a:latin typeface="Arial" panose="020B0604020202020204" pitchFamily="34" charset="0"/>
                <a:cs typeface="Arial" panose="020B0604020202020204" pitchFamily="34" charset="0"/>
              </a:rPr>
              <a:t>Kelder: 210 m</a:t>
            </a:r>
            <a:r>
              <a:rPr lang="nl-NL" sz="1200" baseline="30000" dirty="0">
                <a:solidFill>
                  <a:schemeClr val="bg1"/>
                </a:solidFill>
                <a:latin typeface="Arial" panose="020B0604020202020204" pitchFamily="34" charset="0"/>
                <a:cs typeface="Arial" panose="020B0604020202020204" pitchFamily="34" charset="0"/>
              </a:rPr>
              <a:t>2</a:t>
            </a:r>
            <a:r>
              <a:rPr lang="nl-NL" sz="1200" dirty="0">
                <a:solidFill>
                  <a:schemeClr val="bg1"/>
                </a:solidFill>
                <a:latin typeface="Arial" panose="020B0604020202020204" pitchFamily="34" charset="0"/>
                <a:cs typeface="Arial" panose="020B0604020202020204" pitchFamily="34" charset="0"/>
              </a:rPr>
              <a:t>. </a:t>
            </a:r>
          </a:p>
          <a:p>
            <a:endParaRPr lang="nl-NL" sz="1200" dirty="0">
              <a:solidFill>
                <a:schemeClr val="bg1"/>
              </a:solidFill>
              <a:latin typeface="Arial" panose="020B0604020202020204" pitchFamily="34" charset="0"/>
              <a:cs typeface="Arial" panose="020B0604020202020204" pitchFamily="34" charset="0"/>
            </a:endParaRPr>
          </a:p>
          <a:p>
            <a:r>
              <a:rPr lang="nl-NL" sz="1200" b="1" dirty="0">
                <a:solidFill>
                  <a:schemeClr val="bg1"/>
                </a:solidFill>
                <a:latin typeface="Arial" panose="020B0604020202020204" pitchFamily="34" charset="0"/>
                <a:cs typeface="Arial" panose="020B0604020202020204" pitchFamily="34" charset="0"/>
              </a:rPr>
              <a:t>Aantal zitplaatsen:</a:t>
            </a:r>
          </a:p>
          <a:p>
            <a:r>
              <a:rPr lang="nl-NL" sz="1200" dirty="0">
                <a:solidFill>
                  <a:schemeClr val="bg1"/>
                </a:solidFill>
                <a:latin typeface="Arial" panose="020B0604020202020204" pitchFamily="34" charset="0"/>
                <a:cs typeface="Arial" panose="020B0604020202020204" pitchFamily="34" charset="0"/>
              </a:rPr>
              <a:t>Begane grond 100</a:t>
            </a:r>
          </a:p>
          <a:p>
            <a:r>
              <a:rPr lang="nl-NL" sz="1200" dirty="0">
                <a:solidFill>
                  <a:schemeClr val="bg1"/>
                </a:solidFill>
                <a:latin typeface="Arial" panose="020B0604020202020204" pitchFamily="34" charset="0"/>
                <a:cs typeface="Arial" panose="020B0604020202020204" pitchFamily="34" charset="0"/>
              </a:rPr>
              <a:t>Bar 25</a:t>
            </a:r>
          </a:p>
          <a:p>
            <a:r>
              <a:rPr lang="nl-NL" sz="1200" dirty="0">
                <a:solidFill>
                  <a:schemeClr val="bg1"/>
                </a:solidFill>
                <a:latin typeface="Arial" panose="020B0604020202020204" pitchFamily="34" charset="0"/>
                <a:cs typeface="Arial" panose="020B0604020202020204" pitchFamily="34" charset="0"/>
              </a:rPr>
              <a:t>Souterrain 90</a:t>
            </a:r>
          </a:p>
          <a:p>
            <a:r>
              <a:rPr lang="nl-NL" sz="1200" dirty="0">
                <a:solidFill>
                  <a:schemeClr val="bg1"/>
                </a:solidFill>
                <a:latin typeface="Arial" panose="020B0604020202020204" pitchFamily="34" charset="0"/>
                <a:cs typeface="Arial" panose="020B0604020202020204" pitchFamily="34" charset="0"/>
              </a:rPr>
              <a:t>Terras 80</a:t>
            </a:r>
          </a:p>
        </p:txBody>
      </p:sp>
    </p:spTree>
    <p:extLst>
      <p:ext uri="{BB962C8B-B14F-4D97-AF65-F5344CB8AC3E}">
        <p14:creationId xmlns:p14="http://schemas.microsoft.com/office/powerpoint/2010/main" val="380049668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EAFA032-1310-B742-F516-9CDD4AC6E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8" y="-1"/>
            <a:ext cx="12188825" cy="6253655"/>
          </a:xfrm>
          <a:prstGeom prst="rect">
            <a:avLst/>
          </a:prstGeom>
        </p:spPr>
      </p:pic>
      <p:pic>
        <p:nvPicPr>
          <p:cNvPr id="9" name="Afbeelding 8">
            <a:extLst>
              <a:ext uri="{FF2B5EF4-FFF2-40B4-BE49-F238E27FC236}">
                <a16:creationId xmlns:a16="http://schemas.microsoft.com/office/drawing/2014/main" id="{EEB4F109-D861-A64F-B573-3A6F87984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8" name="Rechthoekige driehoek 1">
            <a:extLst>
              <a:ext uri="{FF2B5EF4-FFF2-40B4-BE49-F238E27FC236}">
                <a16:creationId xmlns:a16="http://schemas.microsoft.com/office/drawing/2014/main" id="{40B0246F-4BB5-03CE-C9AB-5BF45B4F5B64}"/>
              </a:ext>
            </a:extLst>
          </p:cNvPr>
          <p:cNvSpPr>
            <a:spLocks noChangeAspect="1"/>
          </p:cNvSpPr>
          <p:nvPr/>
        </p:nvSpPr>
        <p:spPr>
          <a:xfrm rot="16200000">
            <a:off x="6314727" y="594179"/>
            <a:ext cx="6451089" cy="5262731"/>
          </a:xfrm>
          <a:custGeom>
            <a:avLst/>
            <a:gdLst>
              <a:gd name="connsiteX0" fmla="*/ 0 w 6372000"/>
              <a:gd name="connsiteY0" fmla="*/ 7204705 h 7204705"/>
              <a:gd name="connsiteX1" fmla="*/ 0 w 6372000"/>
              <a:gd name="connsiteY1" fmla="*/ 0 h 7204705"/>
              <a:gd name="connsiteX2" fmla="*/ 6372000 w 6372000"/>
              <a:gd name="connsiteY2" fmla="*/ 7204705 h 7204705"/>
              <a:gd name="connsiteX3" fmla="*/ 0 w 6372000"/>
              <a:gd name="connsiteY3" fmla="*/ 7204705 h 7204705"/>
              <a:gd name="connsiteX0" fmla="*/ 0 w 6372000"/>
              <a:gd name="connsiteY0" fmla="*/ 7204705 h 7204705"/>
              <a:gd name="connsiteX1" fmla="*/ 0 w 6372000"/>
              <a:gd name="connsiteY1" fmla="*/ 0 h 7204705"/>
              <a:gd name="connsiteX2" fmla="*/ 6348704 w 6372000"/>
              <a:gd name="connsiteY2" fmla="*/ 3460768 h 7204705"/>
              <a:gd name="connsiteX3" fmla="*/ 6372000 w 6372000"/>
              <a:gd name="connsiteY3" fmla="*/ 7204705 h 7204705"/>
              <a:gd name="connsiteX4" fmla="*/ 0 w 6372000"/>
              <a:gd name="connsiteY4" fmla="*/ 7204705 h 7204705"/>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 name="connsiteX0" fmla="*/ 0 w 6372000"/>
              <a:gd name="connsiteY0" fmla="*/ 7039604 h 7039604"/>
              <a:gd name="connsiteX1" fmla="*/ 12700 w 6372000"/>
              <a:gd name="connsiteY1" fmla="*/ 0 h 7039604"/>
              <a:gd name="connsiteX2" fmla="*/ 6348704 w 6372000"/>
              <a:gd name="connsiteY2" fmla="*/ 3295667 h 7039604"/>
              <a:gd name="connsiteX3" fmla="*/ 6372000 w 6372000"/>
              <a:gd name="connsiteY3" fmla="*/ 7039604 h 7039604"/>
              <a:gd name="connsiteX4" fmla="*/ 0 w 6372000"/>
              <a:gd name="connsiteY4" fmla="*/ 7039604 h 7039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000" h="7039604">
                <a:moveTo>
                  <a:pt x="0" y="7039604"/>
                </a:moveTo>
                <a:cubicBezTo>
                  <a:pt x="4233" y="4693069"/>
                  <a:pt x="8467" y="2308435"/>
                  <a:pt x="12700" y="0"/>
                </a:cubicBezTo>
                <a:cubicBezTo>
                  <a:pt x="956300" y="1068923"/>
                  <a:pt x="5405104" y="2226744"/>
                  <a:pt x="6348704" y="3295667"/>
                </a:cubicBezTo>
                <a:lnTo>
                  <a:pt x="6372000" y="7039604"/>
                </a:lnTo>
                <a:lnTo>
                  <a:pt x="0" y="7039604"/>
                </a:lnTo>
                <a:close/>
              </a:path>
            </a:pathLst>
          </a:custGeom>
          <a:solidFill>
            <a:schemeClr val="bg2">
              <a:lumMod val="50000"/>
              <a:alpha val="740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4" name="Tekstvak 13">
            <a:extLst>
              <a:ext uri="{FF2B5EF4-FFF2-40B4-BE49-F238E27FC236}">
                <a16:creationId xmlns:a16="http://schemas.microsoft.com/office/drawing/2014/main" id="{55E9C6CA-B9C1-91F3-C8FB-9D6A4EB669D8}"/>
              </a:ext>
            </a:extLst>
          </p:cNvPr>
          <p:cNvSpPr txBox="1"/>
          <p:nvPr/>
        </p:nvSpPr>
        <p:spPr>
          <a:xfrm>
            <a:off x="8570068" y="1712068"/>
            <a:ext cx="3601569" cy="2492990"/>
          </a:xfrm>
          <a:prstGeom prst="rect">
            <a:avLst/>
          </a:prstGeom>
          <a:noFill/>
        </p:spPr>
        <p:txBody>
          <a:bodyPr wrap="square" rtlCol="0">
            <a:spAutoFit/>
          </a:bodyPr>
          <a:lstStyle/>
          <a:p>
            <a:r>
              <a:rPr lang="nl-NL" sz="1200" b="1" dirty="0">
                <a:solidFill>
                  <a:schemeClr val="bg1"/>
                </a:solidFill>
                <a:latin typeface="Arial" panose="020B0604020202020204" pitchFamily="34" charset="0"/>
                <a:cs typeface="Arial" panose="020B0604020202020204" pitchFamily="34" charset="0"/>
              </a:rPr>
              <a:t>Reden van verkoop</a:t>
            </a:r>
          </a:p>
          <a:p>
            <a:r>
              <a:rPr lang="nl-NL" sz="1200" dirty="0">
                <a:solidFill>
                  <a:schemeClr val="bg1"/>
                </a:solidFill>
                <a:latin typeface="Arial" panose="020B0604020202020204" pitchFamily="34" charset="0"/>
                <a:cs typeface="Arial" panose="020B0604020202020204" pitchFamily="34" charset="0"/>
              </a:rPr>
              <a:t>Persoonlijke omstandigheden.</a:t>
            </a:r>
          </a:p>
          <a:p>
            <a:endParaRPr lang="nl-NL" sz="1200" dirty="0">
              <a:solidFill>
                <a:schemeClr val="bg1"/>
              </a:solidFill>
              <a:latin typeface="Arial" panose="020B0604020202020204" pitchFamily="34" charset="0"/>
              <a:cs typeface="Arial" panose="020B0604020202020204" pitchFamily="34" charset="0"/>
            </a:endParaRPr>
          </a:p>
          <a:p>
            <a:r>
              <a:rPr lang="nl-NL" sz="1200" b="1" dirty="0">
                <a:solidFill>
                  <a:schemeClr val="bg1"/>
                </a:solidFill>
                <a:latin typeface="Arial" panose="020B0604020202020204" pitchFamily="34" charset="0"/>
                <a:cs typeface="Arial" panose="020B0604020202020204" pitchFamily="34" charset="0"/>
              </a:rPr>
              <a:t>Bijzonderheden</a:t>
            </a:r>
          </a:p>
          <a:p>
            <a:pPr marL="171450" indent="-171450">
              <a:buFont typeface="Arial" panose="020B0604020202020204" pitchFamily="34" charset="0"/>
              <a:buChar char="•"/>
            </a:pPr>
            <a:r>
              <a:rPr lang="nl-NL" sz="1200" dirty="0">
                <a:solidFill>
                  <a:schemeClr val="bg1"/>
                </a:solidFill>
                <a:latin typeface="Arial" panose="020B0604020202020204" pitchFamily="34" charset="0"/>
                <a:cs typeface="Arial" panose="020B0604020202020204" pitchFamily="34" charset="0"/>
              </a:rPr>
              <a:t>Goede locatie, aan het plein op het westen, met veel en tot laat zon op het grote terras.</a:t>
            </a:r>
          </a:p>
          <a:p>
            <a:pPr marL="171450" indent="-171450">
              <a:buFont typeface="Arial" panose="020B0604020202020204" pitchFamily="34" charset="0"/>
              <a:buChar char="•"/>
            </a:pPr>
            <a:r>
              <a:rPr lang="nl-NL" sz="1200" dirty="0">
                <a:solidFill>
                  <a:schemeClr val="bg1"/>
                </a:solidFill>
                <a:latin typeface="Arial" panose="020B0604020202020204" pitchFamily="34" charset="0"/>
                <a:cs typeface="Arial" panose="020B0604020202020204" pitchFamily="34" charset="0"/>
              </a:rPr>
              <a:t>Uitgebreide exploitatie mogelijkheden met mogelijkheid voor een (</a:t>
            </a:r>
            <a:r>
              <a:rPr lang="nl-NL" sz="1200" dirty="0" err="1">
                <a:solidFill>
                  <a:schemeClr val="bg1"/>
                </a:solidFill>
                <a:latin typeface="Arial" panose="020B0604020202020204" pitchFamily="34" charset="0"/>
                <a:cs typeface="Arial" panose="020B0604020202020204" pitchFamily="34" charset="0"/>
              </a:rPr>
              <a:t>hidden</a:t>
            </a:r>
            <a:r>
              <a:rPr lang="nl-NL" sz="1200" dirty="0">
                <a:solidFill>
                  <a:schemeClr val="bg1"/>
                </a:solidFill>
                <a:latin typeface="Arial" panose="020B0604020202020204" pitchFamily="34" charset="0"/>
                <a:cs typeface="Arial" panose="020B0604020202020204" pitchFamily="34" charset="0"/>
              </a:rPr>
              <a:t>) cocktailbar in het souterrain.</a:t>
            </a:r>
          </a:p>
          <a:p>
            <a:pPr marL="171450" indent="-171450">
              <a:buFont typeface="Arial" panose="020B0604020202020204" pitchFamily="34" charset="0"/>
              <a:buChar char="•"/>
            </a:pPr>
            <a:r>
              <a:rPr lang="nl-NL" sz="1200" dirty="0">
                <a:solidFill>
                  <a:schemeClr val="bg1"/>
                </a:solidFill>
                <a:latin typeface="Arial" panose="020B0604020202020204" pitchFamily="34" charset="0"/>
                <a:cs typeface="Arial" panose="020B0604020202020204" pitchFamily="34" charset="0"/>
              </a:rPr>
              <a:t>Veel zitplaatsen, zowel binnen als buiten.</a:t>
            </a:r>
          </a:p>
          <a:p>
            <a:pPr marL="171450" indent="-171450">
              <a:buFont typeface="Arial" panose="020B0604020202020204" pitchFamily="34" charset="0"/>
              <a:buChar char="•"/>
            </a:pPr>
            <a:r>
              <a:rPr lang="nl-NL" sz="1200" dirty="0">
                <a:solidFill>
                  <a:schemeClr val="bg1"/>
                </a:solidFill>
                <a:latin typeface="Arial" panose="020B0604020202020204" pitchFamily="34" charset="0"/>
                <a:cs typeface="Arial" panose="020B0604020202020204" pitchFamily="34" charset="0"/>
              </a:rPr>
              <a:t>Box in Box constructie in het restaurant.</a:t>
            </a:r>
          </a:p>
          <a:p>
            <a:pPr marL="171450" indent="-171450">
              <a:buFont typeface="Arial" panose="020B0604020202020204" pitchFamily="34" charset="0"/>
              <a:buChar char="•"/>
            </a:pPr>
            <a:r>
              <a:rPr lang="nl-NL" sz="1200" dirty="0">
                <a:solidFill>
                  <a:schemeClr val="bg1"/>
                </a:solidFill>
                <a:latin typeface="Arial" panose="020B0604020202020204" pitchFamily="34" charset="0"/>
                <a:cs typeface="Arial" panose="020B0604020202020204" pitchFamily="34" charset="0"/>
              </a:rPr>
              <a:t>Eerste exploitant, al het installatiewerk en apparatuur is nieuw.</a:t>
            </a:r>
          </a:p>
        </p:txBody>
      </p:sp>
      <p:sp>
        <p:nvSpPr>
          <p:cNvPr id="2" name="Rectangle 21">
            <a:extLst>
              <a:ext uri="{FF2B5EF4-FFF2-40B4-BE49-F238E27FC236}">
                <a16:creationId xmlns:a16="http://schemas.microsoft.com/office/drawing/2014/main" id="{3FE43364-1851-E9B7-39F0-4631AE74FB6F}"/>
              </a:ext>
            </a:extLst>
          </p:cNvPr>
          <p:cNvSpPr/>
          <p:nvPr/>
        </p:nvSpPr>
        <p:spPr>
          <a:xfrm>
            <a:off x="0" y="6253655"/>
            <a:ext cx="12188825" cy="65057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78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F44DD9-0B91-0543-B693-CC5B5A268424}"/>
              </a:ext>
            </a:extLst>
          </p:cNvPr>
          <p:cNvPicPr>
            <a:picLocks noChangeAspect="1"/>
          </p:cNvPicPr>
          <p:nvPr/>
        </p:nvPicPr>
        <p:blipFill>
          <a:blip r:embed="rId3">
            <a:extLst>
              <a:ext uri="{28A0092B-C50C-407E-A947-70E740481C1C}">
                <a14:useLocalDpi xmlns:a14="http://schemas.microsoft.com/office/drawing/2010/main" val="0"/>
              </a:ext>
            </a:extLst>
          </a:blip>
          <a:srcRect l="12708" r="12708"/>
          <a:stretch/>
        </p:blipFill>
        <p:spPr>
          <a:xfrm>
            <a:off x="4596180" y="0"/>
            <a:ext cx="7691600" cy="6858000"/>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9" name="Afbeelding 8">
            <a:extLst>
              <a:ext uri="{FF2B5EF4-FFF2-40B4-BE49-F238E27FC236}">
                <a16:creationId xmlns:a16="http://schemas.microsoft.com/office/drawing/2014/main" id="{EEB4F109-D861-A64F-B573-3A6F87984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4" name="Tekstvak 3">
            <a:extLst>
              <a:ext uri="{FF2B5EF4-FFF2-40B4-BE49-F238E27FC236}">
                <a16:creationId xmlns:a16="http://schemas.microsoft.com/office/drawing/2014/main" id="{798CC6B2-7861-8854-A886-275C3F4A8C24}"/>
              </a:ext>
            </a:extLst>
          </p:cNvPr>
          <p:cNvSpPr txBox="1"/>
          <p:nvPr/>
        </p:nvSpPr>
        <p:spPr>
          <a:xfrm>
            <a:off x="8288059" y="6394274"/>
            <a:ext cx="3317966" cy="369332"/>
          </a:xfrm>
          <a:prstGeom prst="rect">
            <a:avLst/>
          </a:prstGeom>
          <a:noFill/>
        </p:spPr>
        <p:txBody>
          <a:bodyPr wrap="square" rtlCol="0">
            <a:spAutoFit/>
          </a:bodyPr>
          <a:lstStyle/>
          <a:p>
            <a:r>
              <a:rPr lang="nl-NL" dirty="0">
                <a:solidFill>
                  <a:schemeClr val="bg1"/>
                </a:solidFill>
              </a:rPr>
              <a:t>Keuken</a:t>
            </a:r>
          </a:p>
        </p:txBody>
      </p:sp>
      <p:pic>
        <p:nvPicPr>
          <p:cNvPr id="6" name="Afbeelding 5">
            <a:extLst>
              <a:ext uri="{FF2B5EF4-FFF2-40B4-BE49-F238E27FC236}">
                <a16:creationId xmlns:a16="http://schemas.microsoft.com/office/drawing/2014/main" id="{064B4642-96B6-06D4-2B3F-1B78C2A3CE1D}"/>
              </a:ext>
            </a:extLst>
          </p:cNvPr>
          <p:cNvPicPr>
            <a:picLocks noChangeAspect="1"/>
          </p:cNvPicPr>
          <p:nvPr/>
        </p:nvPicPr>
        <p:blipFill>
          <a:blip r:embed="rId5">
            <a:extLst>
              <a:ext uri="{28A0092B-C50C-407E-A947-70E740481C1C}">
                <a14:useLocalDpi xmlns:a14="http://schemas.microsoft.com/office/drawing/2010/main" val="0"/>
              </a:ext>
            </a:extLst>
          </a:blip>
          <a:srcRect l="11597" r="11597"/>
          <a:stretch/>
        </p:blipFill>
        <p:spPr>
          <a:xfrm>
            <a:off x="0" y="0"/>
            <a:ext cx="7907361"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2" name="Rectangle 21">
            <a:extLst>
              <a:ext uri="{FF2B5EF4-FFF2-40B4-BE49-F238E27FC236}">
                <a16:creationId xmlns:a16="http://schemas.microsoft.com/office/drawing/2014/main" id="{3FE43364-1851-E9B7-39F0-4631AE74FB6F}"/>
              </a:ext>
            </a:extLst>
          </p:cNvPr>
          <p:cNvSpPr/>
          <p:nvPr/>
        </p:nvSpPr>
        <p:spPr>
          <a:xfrm>
            <a:off x="0" y="6253655"/>
            <a:ext cx="12472606" cy="65057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5309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36717EF7-C2E7-8D4C-9C61-F0E8F0757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7333" y="127329"/>
            <a:ext cx="2441495" cy="488299"/>
          </a:xfrm>
          <a:prstGeom prst="rect">
            <a:avLst/>
          </a:prstGeom>
        </p:spPr>
      </p:pic>
      <p:sp>
        <p:nvSpPr>
          <p:cNvPr id="2" name="Rectangle 21">
            <a:extLst>
              <a:ext uri="{FF2B5EF4-FFF2-40B4-BE49-F238E27FC236}">
                <a16:creationId xmlns:a16="http://schemas.microsoft.com/office/drawing/2014/main" id="{1B3BEF79-50D0-27C4-9C5A-A31A6E400503}"/>
              </a:ext>
            </a:extLst>
          </p:cNvPr>
          <p:cNvSpPr/>
          <p:nvPr/>
        </p:nvSpPr>
        <p:spPr>
          <a:xfrm>
            <a:off x="0" y="6253655"/>
            <a:ext cx="12472606" cy="650570"/>
          </a:xfrm>
          <a:prstGeom prst="rect">
            <a:avLst/>
          </a:prstGeom>
          <a:solidFill>
            <a:srgbClr val="DC8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b="1" kern="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8" name="Tijdelijke aanduiding voor afbeelding 3">
            <a:extLst>
              <a:ext uri="{FF2B5EF4-FFF2-40B4-BE49-F238E27FC236}">
                <a16:creationId xmlns:a16="http://schemas.microsoft.com/office/drawing/2014/main" id="{E44A1AA4-3C8C-1E8E-AE9A-8F6291ADFF1C}"/>
              </a:ext>
            </a:extLst>
          </p:cNvPr>
          <p:cNvPicPr>
            <a:picLocks noChangeAspect="1"/>
          </p:cNvPicPr>
          <p:nvPr/>
        </p:nvPicPr>
        <p:blipFill>
          <a:blip r:embed="rId4">
            <a:extLst>
              <a:ext uri="{28A0092B-C50C-407E-A947-70E740481C1C}">
                <a14:useLocalDpi xmlns:a14="http://schemas.microsoft.com/office/drawing/2010/main" val="0"/>
              </a:ext>
            </a:extLst>
          </a:blip>
          <a:srcRect l="2768" r="2768"/>
          <a:stretch/>
        </p:blipFill>
        <p:spPr>
          <a:xfrm>
            <a:off x="258711" y="1026261"/>
            <a:ext cx="5811885" cy="4091404"/>
          </a:xfrm>
          <a:prstGeom prst="rect">
            <a:avLst/>
          </a:prstGeom>
          <a:solidFill>
            <a:schemeClr val="accent1">
              <a:lumMod val="20000"/>
              <a:lumOff val="80000"/>
            </a:schemeClr>
          </a:solidFill>
          <a:ln>
            <a:noFill/>
          </a:ln>
          <a:effectLst/>
        </p:spPr>
      </p:pic>
      <p:pic>
        <p:nvPicPr>
          <p:cNvPr id="13" name="Tijdelijke aanduiding voor afbeelding 6">
            <a:extLst>
              <a:ext uri="{FF2B5EF4-FFF2-40B4-BE49-F238E27FC236}">
                <a16:creationId xmlns:a16="http://schemas.microsoft.com/office/drawing/2014/main" id="{EB2547F3-8771-C0A7-D7EB-BE045A5FB86C}"/>
              </a:ext>
            </a:extLst>
          </p:cNvPr>
          <p:cNvPicPr>
            <a:picLocks noChangeAspect="1"/>
          </p:cNvPicPr>
          <p:nvPr/>
        </p:nvPicPr>
        <p:blipFill>
          <a:blip r:embed="rId5">
            <a:extLst>
              <a:ext uri="{28A0092B-C50C-407E-A947-70E740481C1C}">
                <a14:useLocalDpi xmlns:a14="http://schemas.microsoft.com/office/drawing/2010/main" val="0"/>
              </a:ext>
            </a:extLst>
          </a:blip>
          <a:srcRect l="3518" r="3518"/>
          <a:stretch/>
        </p:blipFill>
        <p:spPr>
          <a:xfrm>
            <a:off x="6428287" y="996957"/>
            <a:ext cx="5760538" cy="4120708"/>
          </a:xfrm>
          <a:prstGeom prst="rect">
            <a:avLst/>
          </a:prstGeom>
          <a:solidFill>
            <a:schemeClr val="accent1">
              <a:lumMod val="20000"/>
              <a:lumOff val="80000"/>
            </a:schemeClr>
          </a:solidFill>
          <a:ln>
            <a:noFill/>
          </a:ln>
          <a:effectLst/>
        </p:spPr>
      </p:pic>
    </p:spTree>
    <p:extLst>
      <p:ext uri="{BB962C8B-B14F-4D97-AF65-F5344CB8AC3E}">
        <p14:creationId xmlns:p14="http://schemas.microsoft.com/office/powerpoint/2010/main" val="18150225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Kantoorthema">
  <a:themeElements>
    <a:clrScheme name="Aangepast 34">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FF8D02"/>
      </a:accent5>
      <a:accent6>
        <a:srgbClr val="F19D19"/>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1749</Words>
  <Application>Microsoft Macintosh PowerPoint</Application>
  <PresentationFormat>Aangepast</PresentationFormat>
  <Paragraphs>225</Paragraphs>
  <Slides>26</Slides>
  <Notes>21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26</vt:i4>
      </vt:variant>
    </vt:vector>
  </HeadingPairs>
  <TitlesOfParts>
    <vt:vector size="33" baseType="lpstr">
      <vt:lpstr>Acherus Grotesque</vt:lpstr>
      <vt:lpstr>Arial</vt:lpstr>
      <vt:lpstr>ArialMT</vt:lpstr>
      <vt:lpstr>Calibri</vt:lpstr>
      <vt:lpstr>Open Sans</vt:lpstr>
      <vt:lpstr>Oxygen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Jeroen Pontenagel</dc:creator>
  <cp:lastModifiedBy/>
  <cp:revision>1</cp:revision>
  <dcterms:created xsi:type="dcterms:W3CDTF">2019-11-08T09:24:37Z</dcterms:created>
  <dcterms:modified xsi:type="dcterms:W3CDTF">2025-12-11T09:37:06Z</dcterms:modified>
</cp:coreProperties>
</file>